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5"/>
  </p:notesMasterIdLst>
  <p:sldIdLst>
    <p:sldId id="275" r:id="rId2"/>
    <p:sldId id="276" r:id="rId3"/>
    <p:sldId id="277" r:id="rId4"/>
    <p:sldId id="278" r:id="rId5"/>
    <p:sldId id="257" r:id="rId6"/>
    <p:sldId id="258" r:id="rId7"/>
    <p:sldId id="259" r:id="rId8"/>
    <p:sldId id="260" r:id="rId9"/>
    <p:sldId id="261" r:id="rId10"/>
    <p:sldId id="262" r:id="rId11"/>
    <p:sldId id="274" r:id="rId12"/>
    <p:sldId id="263" r:id="rId13"/>
    <p:sldId id="256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698AFB-3E40-41F2-AC19-05CE20AE6EF8}">
  <a:tblStyle styleId="{0F698AFB-3E40-41F2-AC19-05CE20AE6E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582" y="4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c4a35b4c49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c4a35b4c49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c4a35b4c49_0_2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c4a35b4c49_0_2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c4a35b4c49_0_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c4a35b4c49_0_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c4a35b4c49_0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c4a35b4c49_0_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c4a35b4c49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c4a35b4c49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c4a35b4c49_0_1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c4a35b4c49_0_1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c4a35b4c49_0_1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c4a35b4c49_0_1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c4a35b4c49_0_1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c4a35b4c49_0_1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c4a35b4c49_0_1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c4a35b4c49_0_1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c4a35b4c49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c4a35b4c49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c4a35b4c49_0_2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c4a35b4c49_0_2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c4a35b4c49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c4a35b4c49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c4a35b4c49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c4a35b4c49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c4a35b4c49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c4a35b4c49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c4a35b4c49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c4a35b4c49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c4a35b4c49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c4a35b4c49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1DE5D487-2653-11E3-EE9B-62F8E76D1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c4a35b4c49_0_131:notes">
            <a:extLst>
              <a:ext uri="{FF2B5EF4-FFF2-40B4-BE49-F238E27FC236}">
                <a16:creationId xmlns:a16="http://schemas.microsoft.com/office/drawing/2014/main" id="{456CC48F-7AF5-F8AE-77B3-D13A2D61C8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c4a35b4c49_0_131:notes">
            <a:extLst>
              <a:ext uri="{FF2B5EF4-FFF2-40B4-BE49-F238E27FC236}">
                <a16:creationId xmlns:a16="http://schemas.microsoft.com/office/drawing/2014/main" id="{4ED0BE57-0CF0-7615-5FE6-B62E253482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3381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c4a35b4c49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c4a35b4c49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c4a35b4c49_0_2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c4a35b4c49_0_2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텍스트, 스크린샷, 폰트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4BC4CA6-C709-131E-0DB8-F25D5EDE4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439" y="240406"/>
            <a:ext cx="7818379" cy="40121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8A2ABBF-AC29-D980-7092-74BE7EE7BD2E}"/>
              </a:ext>
            </a:extLst>
          </p:cNvPr>
          <p:cNvSpPr txBox="1"/>
          <p:nvPr/>
        </p:nvSpPr>
        <p:spPr>
          <a:xfrm>
            <a:off x="584293" y="4379874"/>
            <a:ext cx="81866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/>
              <a:t>UI</a:t>
            </a:r>
            <a:r>
              <a:rPr lang="ko-KR" altLang="en-US" dirty="0"/>
              <a:t>형태는 </a:t>
            </a:r>
            <a:r>
              <a:rPr lang="ko-KR" altLang="en-US" dirty="0" err="1"/>
              <a:t>제미나이를</a:t>
            </a:r>
            <a:r>
              <a:rPr lang="ko-KR" altLang="en-US" dirty="0"/>
              <a:t> 기본으로</a:t>
            </a:r>
            <a:r>
              <a:rPr lang="en-US" altLang="ko-KR" dirty="0"/>
              <a:t>, </a:t>
            </a:r>
            <a:r>
              <a:rPr lang="ko-KR" altLang="en-US" dirty="0"/>
              <a:t>후에 하단에 빠르게 진입 버튼을 천천히 업데이트 형태 </a:t>
            </a:r>
            <a:r>
              <a:rPr lang="en-US" altLang="ko-KR" dirty="0"/>
              <a:t>(</a:t>
            </a:r>
            <a:r>
              <a:rPr lang="ko-KR" altLang="en-US" dirty="0" err="1"/>
              <a:t>메뉴판변경</a:t>
            </a:r>
            <a:r>
              <a:rPr lang="en-US" altLang="ko-KR" dirty="0"/>
              <a:t>, </a:t>
            </a:r>
            <a:r>
              <a:rPr lang="ko-KR" altLang="en-US" dirty="0" err="1"/>
              <a:t>구글맵관리</a:t>
            </a:r>
            <a:r>
              <a:rPr lang="en-US" altLang="ko-KR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75215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">
                <a:solidFill>
                  <a:schemeClr val="dk1"/>
                </a:solidFill>
              </a:rPr>
              <a:t>소상공인의 외국인 고객 경험을 설계하는 AI : Local X</a:t>
            </a:r>
            <a:endParaRPr/>
          </a:p>
        </p:txBody>
      </p:sp>
      <p:sp>
        <p:nvSpPr>
          <p:cNvPr id="105" name="Google Shape;105;p19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유저 시뮬레이션</a:t>
            </a:r>
            <a:endParaRPr/>
          </a:p>
        </p:txBody>
      </p:sp>
      <p:sp>
        <p:nvSpPr>
          <p:cNvPr id="106" name="Google Shape;106;p19"/>
          <p:cNvSpPr txBox="1"/>
          <p:nvPr/>
        </p:nvSpPr>
        <p:spPr>
          <a:xfrm>
            <a:off x="345950" y="910629"/>
            <a:ext cx="8175000" cy="15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[Phase 10] 외국인 서비스 최적화 : “사장님, 방문한 대만인 중 90%가 김치찜이 맵다고 합니다. 조금 덜 맵게 하는 건 어떨까요?” </a:t>
            </a: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dirty="0">
                <a:solidFill>
                  <a:schemeClr val="dk1"/>
                </a:solidFill>
              </a:rPr>
              <a:t>→ 유저 리뷰 및 콘텐츠 데이터 분석하여 다양한 서비스 개선 제안 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“사장님, 최근 한 달 동안 외국인 매장 방문객 중 70%가 ‘대만인’으로 확인됩니다. 그 중에 90%가 ‘맵다’고 리뷰를 남겼습니다.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dirty="0">
                <a:solidFill>
                  <a:schemeClr val="dk1"/>
                </a:solidFill>
              </a:rPr>
              <a:t>                    김치찜의 맵기 정도를 5단계로 나누고, 2단계에 ‘대만인 추천’으로 표기해도 좋을 것 같습니다. "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사장님</a:t>
            </a:r>
            <a:r>
              <a:rPr lang="ko" sz="1000" dirty="0">
                <a:solidFill>
                  <a:schemeClr val="dk1"/>
                </a:solidFill>
              </a:rPr>
              <a:t>: “그래! 내가 생각하지 못했던 반응이네. 좋은 아이디어야! 맵기 단계 조절해볼께”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“맵기 단계 변경하고 알려주면, 기존 채널에 안내 사항 업데이트 및 해당 댓글에 리뷰 추가하겠습니다 “</a:t>
            </a:r>
            <a:endParaRPr sz="1000" dirty="0">
              <a:solidFill>
                <a:schemeClr val="dk1"/>
              </a:solidFill>
            </a:endParaRPr>
          </a:p>
        </p:txBody>
      </p:sp>
      <p:sp>
        <p:nvSpPr>
          <p:cNvPr id="107" name="Google Shape;107;p19"/>
          <p:cNvSpPr txBox="1"/>
          <p:nvPr/>
        </p:nvSpPr>
        <p:spPr>
          <a:xfrm>
            <a:off x="345950" y="3737883"/>
            <a:ext cx="8175000" cy="15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[Phase 11] 성과 보고: "사장님, 구글 맵 보고 찾아온 손님이 늘었어요!"</a:t>
            </a: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dirty="0">
                <a:solidFill>
                  <a:schemeClr val="dk1"/>
                </a:solidFill>
              </a:rPr>
              <a:t>→ 주간, 월간 데이터 분석 통해 이전 대비 검색 및 콘텐츠 반응률 성과 보고 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“사장님, 대박이에요! 로컬엑스로 관리한 지 일주일 만에 구글 맵을 보고 '길 찾기'를 누른 외국인이 </a:t>
            </a:r>
            <a:br>
              <a:rPr lang="ko" sz="1000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                    지난주보다 3배 늘었습니다. 미국, 프랑스 관광객들이 사장님 가게 사진을 가장 많이 봤네요!"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사장님</a:t>
            </a:r>
            <a:r>
              <a:rPr lang="ko" sz="1000" dirty="0">
                <a:solidFill>
                  <a:schemeClr val="dk1"/>
                </a:solidFill>
              </a:rPr>
              <a:t>: “요즘 다양한 외국인 방문이 많았는데, 구글맵 보고 많이 왔군! 덕분에 매출 10%가 상향이 되었어.</a:t>
            </a:r>
            <a:br>
              <a:rPr lang="ko" sz="1000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             앞으로 더 적극적으로 글로컬엑스 활용해서 외국인 매출 30% 비중까지 올려봐야겠어”</a:t>
            </a:r>
            <a:endParaRPr sz="1000" dirty="0">
              <a:solidFill>
                <a:schemeClr val="dk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B8BDCEF-7FFF-705B-F5DC-AB8C7DDD0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16" y="3054656"/>
            <a:ext cx="913904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en-US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백엔드로직</a:t>
            </a: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Enhancement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Processing: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사장님이 보낸 사진을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AI로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자동 보정(조명, 채도)하고, 음식 중심으로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크롭하여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고품질 홍보용 이미지로 변환합니다.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Predictive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Local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Analytics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주변 상권의 유동인구 데이터와 항공권/호텔 예약 트렌드를 분석하여 특정 국적 관광객 유입을 예측합니다.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Recommendation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Engine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예측된 데이터와 가게 메뉴를 매칭하여 최적의 이벤트(예: 대만 관광객 대상 에이드 증정)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를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기획하고 푸시 알림을 발송합니다.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Sentiment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Cultural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Analysis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다국어 리뷰를 감성 분석하여 문화적 불편 요소(예: 좌식 문화 당황, 맵기 조절 실패)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를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식별하고 서비스 개선안을 도출합니다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>
          <a:extLst>
            <a:ext uri="{FF2B5EF4-FFF2-40B4-BE49-F238E27FC236}">
              <a16:creationId xmlns:a16="http://schemas.microsoft.com/office/drawing/2014/main" id="{01150586-B450-D4AA-B1A5-97D42098F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>
            <a:extLst>
              <a:ext uri="{FF2B5EF4-FFF2-40B4-BE49-F238E27FC236}">
                <a16:creationId xmlns:a16="http://schemas.microsoft.com/office/drawing/2014/main" id="{6101093F-0E43-D42D-A6AA-BF4E64409011}"/>
              </a:ext>
            </a:extLst>
          </p:cNvPr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">
                <a:solidFill>
                  <a:schemeClr val="dk1"/>
                </a:solidFill>
              </a:rPr>
              <a:t>소상공인의 외국인 고객 경험을 설계하는 AI : Local X</a:t>
            </a:r>
            <a:endParaRPr/>
          </a:p>
        </p:txBody>
      </p:sp>
      <p:sp>
        <p:nvSpPr>
          <p:cNvPr id="105" name="Google Shape;105;p19">
            <a:extLst>
              <a:ext uri="{FF2B5EF4-FFF2-40B4-BE49-F238E27FC236}">
                <a16:creationId xmlns:a16="http://schemas.microsoft.com/office/drawing/2014/main" id="{626AC806-880A-04A4-0010-35DA114E37C3}"/>
              </a:ext>
            </a:extLst>
          </p:cNvPr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유저 시뮬레이션</a:t>
            </a:r>
            <a:endParaRPr/>
          </a:p>
        </p:txBody>
      </p:sp>
      <p:sp>
        <p:nvSpPr>
          <p:cNvPr id="107" name="Google Shape;107;p19">
            <a:extLst>
              <a:ext uri="{FF2B5EF4-FFF2-40B4-BE49-F238E27FC236}">
                <a16:creationId xmlns:a16="http://schemas.microsoft.com/office/drawing/2014/main" id="{4BA64285-46C9-B989-4D7D-AAE6DE731B5B}"/>
              </a:ext>
            </a:extLst>
          </p:cNvPr>
          <p:cNvSpPr txBox="1"/>
          <p:nvPr/>
        </p:nvSpPr>
        <p:spPr>
          <a:xfrm>
            <a:off x="309990" y="1061465"/>
            <a:ext cx="8175000" cy="15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[Phase 11] 성과 보고: "사장님, 구글 맵 보고 찾아온 손님이 늘었어요!"</a:t>
            </a: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dirty="0">
                <a:solidFill>
                  <a:schemeClr val="dk1"/>
                </a:solidFill>
              </a:rPr>
              <a:t>→ 주간, 월간 데이터 분석 통해 이전 대비 검색 및 콘텐츠 반응률 성과 보고 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“사장님, 대박이에요! 로컬엑스로 관리한 지 일주일 만에 구글 맵을 보고 '길 찾기'를 누른 외국인이 </a:t>
            </a:r>
            <a:br>
              <a:rPr lang="ko" sz="1000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                    지난주보다 3배 늘었습니다. 미국, 프랑스 관광객들이 사장님 가게 사진을 가장 많이 봤네요!"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사장님</a:t>
            </a:r>
            <a:r>
              <a:rPr lang="ko" sz="1000" dirty="0">
                <a:solidFill>
                  <a:schemeClr val="dk1"/>
                </a:solidFill>
              </a:rPr>
              <a:t>: “요즘 다양한 외국인 방문이 많았는데, 구글맵 보고 많이 왔군! 덕분에 매출 10%가 상향이 되었어.</a:t>
            </a:r>
            <a:br>
              <a:rPr lang="ko" sz="1000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             앞으로 더 적극적으로 글로컬엑스 활용해서 외국인 매출 30% 비중까지 올려봐야겠어”</a:t>
            </a:r>
            <a:endParaRPr sz="1000" dirty="0">
              <a:solidFill>
                <a:schemeClr val="dk1"/>
              </a:solidFill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50D7CBB-B852-1E5E-E276-F27E8C50C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06" y="3806212"/>
            <a:ext cx="889698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ko-KR" altLang="en-US" sz="1000" b="1" dirty="0" err="1">
                <a:solidFill>
                  <a:schemeClr val="tx1"/>
                </a:solidFill>
                <a:latin typeface="Arial" panose="020B0604020202020204" pitchFamily="34" charset="0"/>
              </a:rPr>
              <a:t>백엔드로직</a:t>
            </a:r>
            <a:endParaRPr lang="en-US" altLang="ko-KR" sz="10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Conversion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Tracking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구글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맵을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통한 '길 찾기' 클릭 수, 검색 노출 증감 등을 추적하여 주간/월간 성과 보고서를 자동 생성합니다.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Cross-Platform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Expansion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축적된 브랜드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에셋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(사진, 스토리)을 활용하여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따중디엔핀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클룩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(KLOOK),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트립어드바이저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등 신규 채널 입점 신청서를 자동 </a:t>
            </a:r>
            <a:endParaRPr kumimoji="0" lang="en-US" altLang="ko-K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생성합니다.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Influencer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Matching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타겟 국가별 SNS 데이터를 분석하여 한국 여행 의향이 높은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인플루언서나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체험단을 자동 매칭하는 로직을 구축합니다</a:t>
            </a:r>
          </a:p>
        </p:txBody>
      </p:sp>
    </p:spTree>
    <p:extLst>
      <p:ext uri="{BB962C8B-B14F-4D97-AF65-F5344CB8AC3E}">
        <p14:creationId xmlns:p14="http://schemas.microsoft.com/office/powerpoint/2010/main" val="547275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">
                <a:solidFill>
                  <a:schemeClr val="dk1"/>
                </a:solidFill>
              </a:rPr>
              <a:t>소상공인의 외국인 고객 경험을 설계하는 AI : Local X</a:t>
            </a:r>
            <a:endParaRPr/>
          </a:p>
        </p:txBody>
      </p:sp>
      <p:sp>
        <p:nvSpPr>
          <p:cNvPr id="113" name="Google Shape;113;p20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유저 시뮬레이션</a:t>
            </a:r>
            <a:endParaRPr/>
          </a:p>
        </p:txBody>
      </p:sp>
      <p:sp>
        <p:nvSpPr>
          <p:cNvPr id="114" name="Google Shape;114;p20"/>
          <p:cNvSpPr txBox="1"/>
          <p:nvPr/>
        </p:nvSpPr>
        <p:spPr>
          <a:xfrm>
            <a:off x="484500" y="779025"/>
            <a:ext cx="8175000" cy="17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>
                <a:solidFill>
                  <a:schemeClr val="dk1"/>
                </a:solidFill>
              </a:rPr>
              <a:t>[Phase 12] 외국인 특화 채널 확장 : “사장님, 요즘 부산에 중국인들이 크루즈를 타고 많이 오는데 부산 맛집 정보 찾기가 어렵데요!” </a:t>
            </a:r>
            <a:endParaRPr sz="10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>
                <a:solidFill>
                  <a:schemeClr val="dk1"/>
                </a:solidFill>
              </a:rPr>
              <a:t>→ 지역 및 국가별 관광 이슈를 빠르게 파악하여 추가 마케팅 채널 구축 제안 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>
                <a:solidFill>
                  <a:schemeClr val="dk1"/>
                </a:solidFill>
              </a:rPr>
              <a:t>글로컬엑스</a:t>
            </a:r>
            <a:r>
              <a:rPr lang="ko" sz="1000">
                <a:solidFill>
                  <a:schemeClr val="dk1"/>
                </a:solidFill>
              </a:rPr>
              <a:t>: “사장님, 최근 중국과 일본 관계가 나빠져서, 크루즈의 동선이 일본 ‘오사카’에서 대한민국 ‘부산’으로 대부분 바뀌어 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>
                <a:solidFill>
                  <a:schemeClr val="dk1"/>
                </a:solidFill>
              </a:rPr>
              <a:t>                    매주 약 1,000명이 들어온다고 합니다. 그런데 중국인들은 구글맵이나 네이버를 사용 못하니 부산 맛집 검색을 어려워한데요.</a:t>
            </a:r>
            <a:br>
              <a:rPr lang="ko" sz="1000">
                <a:solidFill>
                  <a:schemeClr val="dk1"/>
                </a:solidFill>
              </a:rPr>
            </a:br>
            <a:r>
              <a:rPr lang="ko" sz="1000">
                <a:solidFill>
                  <a:schemeClr val="dk1"/>
                </a:solidFill>
              </a:rPr>
              <a:t>                    우선 따중디엔핀부터 개설하여 부산에 있는 중국인 대상 체험단 모집하여 리뷰를 쌓아두면 우리 매장을 믿고 올 수 있을 것 같아요.”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>
                <a:solidFill>
                  <a:schemeClr val="dk1"/>
                </a:solidFill>
              </a:rPr>
              <a:t>사장님</a:t>
            </a:r>
            <a:r>
              <a:rPr lang="ko" sz="1000">
                <a:solidFill>
                  <a:schemeClr val="dk1"/>
                </a:solidFill>
              </a:rPr>
              <a:t>: “음, 안그래도 요즘 국내 인스타 광고해도 효과를 잘 몰랐는데, 마케팅 비용을 중국인 대상으로 나눠서 선점해봐야겠어!”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>
                <a:solidFill>
                  <a:schemeClr val="dk1"/>
                </a:solidFill>
              </a:rPr>
              <a:t>글로컬엑스</a:t>
            </a:r>
            <a:r>
              <a:rPr lang="ko" sz="1000">
                <a:solidFill>
                  <a:schemeClr val="dk1"/>
                </a:solidFill>
              </a:rPr>
              <a:t>: “부산에 있는 중국인 대상으로 샤오홍수 채널에 DM을 보내서 빠르게 체험단 모집하여 리스트 정리해볼게요!”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115" name="Google Shape;115;p20"/>
          <p:cNvSpPr txBox="1"/>
          <p:nvPr/>
        </p:nvSpPr>
        <p:spPr>
          <a:xfrm>
            <a:off x="561150" y="2651575"/>
            <a:ext cx="8175000" cy="15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[Phase 13] 여행 관련 OTA 추가 입점 : “사장님, 여행 올때 액티비티 먼저 선택하고 코스를 잡는데 제일 먼저 매장을 노출할 수 있어요!” </a:t>
            </a: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dirty="0">
                <a:solidFill>
                  <a:schemeClr val="dk1"/>
                </a:solidFill>
              </a:rPr>
              <a:t>→ 지역 및 국가별 관광 이슈를 빠르게 파악하여 추가 마케팅 채널 구축 제안 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“사장님, 이제 구글맵 리뷰가 50개를 넘었어요! 신뢰도가 충분히 쌓였으니, 이제 ‘클룩(KLOOK)’이나 </a:t>
            </a:r>
            <a:br>
              <a:rPr lang="ko" sz="1000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                   ‘트립어드바이저’에도 입점해서 예약 고객을 직접 받아볼까요? 제가 입점 신청서 초안을 작성해왔습니다.”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사장님</a:t>
            </a:r>
            <a:r>
              <a:rPr lang="ko" sz="1000" dirty="0">
                <a:solidFill>
                  <a:schemeClr val="dk1"/>
                </a:solidFill>
              </a:rPr>
              <a:t>: “거기도 관리하기 힘들지 않을까?”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“제가 다 통합해서 관리해드릴 테니 사장님은 평소처럼 장사만 하시면 됩니다!”</a:t>
            </a:r>
            <a:endParaRPr sz="1000" dirty="0">
              <a:solidFill>
                <a:schemeClr val="dk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7B77FBE-76D1-98FD-26D7-1EBDEF97A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06" y="4127837"/>
            <a:ext cx="889698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ko-KR" altLang="en-US" sz="1000" b="1" dirty="0" err="1">
                <a:solidFill>
                  <a:schemeClr val="tx1"/>
                </a:solidFill>
                <a:latin typeface="Arial" panose="020B0604020202020204" pitchFamily="34" charset="0"/>
              </a:rPr>
              <a:t>백엔드로직</a:t>
            </a:r>
            <a:endParaRPr lang="en-US" altLang="ko-KR" sz="10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Conversion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Tracking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구글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맵을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통한 '길 찾기' 클릭 수, 검색 노출 증감 등을 추적하여 주간/월간 성과 보고서를 자동 생성합니다.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Cross-Platform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Expansion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축적된 브랜드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에셋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(사진, 스토리)을 활용하여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따중디엔핀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클룩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(KLOOK),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트립어드바이저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등 신규 채널 입점 신청서를 자동 </a:t>
            </a:r>
            <a:endParaRPr kumimoji="0" lang="en-US" altLang="ko-K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생성합니다.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Influencer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Matching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타겟 국가별 SNS 데이터를 분석하여 한국 여행 의향이 높은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인플루언서나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체험단을 자동 매칭하는 로직을 구축합니다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696950" y="614500"/>
            <a:ext cx="57501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700"/>
              <a:t>소상공인의 외국인 고객 경험을 설계하는 AI : Local X</a:t>
            </a:r>
            <a:endParaRPr sz="1700"/>
          </a:p>
        </p:txBody>
      </p:sp>
      <p:sp>
        <p:nvSpPr>
          <p:cNvPr id="55" name="Google Shape;55;p13"/>
          <p:cNvSpPr/>
          <p:nvPr/>
        </p:nvSpPr>
        <p:spPr>
          <a:xfrm>
            <a:off x="3595375" y="1247650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dirty="0"/>
              <a:t>기</a:t>
            </a:r>
            <a:r>
              <a:rPr lang="ko-KR" altLang="en-US" dirty="0"/>
              <a:t>본</a:t>
            </a:r>
            <a:r>
              <a:rPr lang="ko" dirty="0"/>
              <a:t> 사용자 여정</a:t>
            </a:r>
            <a:endParaRPr dirty="0"/>
          </a:p>
        </p:txBody>
      </p:sp>
      <p:sp>
        <p:nvSpPr>
          <p:cNvPr id="56" name="Google Shape;56;p13"/>
          <p:cNvSpPr txBox="1"/>
          <p:nvPr/>
        </p:nvSpPr>
        <p:spPr>
          <a:xfrm>
            <a:off x="1162600" y="2002950"/>
            <a:ext cx="69036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 dirty="0">
                <a:highlight>
                  <a:srgbClr val="FFF2CC"/>
                </a:highlight>
              </a:rPr>
              <a:t>글로컬엑스 켜기 → 구글가입 </a:t>
            </a:r>
            <a:r>
              <a:rPr lang="ko" sz="1100" dirty="0">
                <a:solidFill>
                  <a:schemeClr val="dk1"/>
                </a:solidFill>
                <a:highlight>
                  <a:srgbClr val="FFF2CC"/>
                </a:highlight>
              </a:rPr>
              <a:t>→</a:t>
            </a:r>
            <a:r>
              <a:rPr lang="ko" sz="1100" dirty="0">
                <a:highlight>
                  <a:srgbClr val="FFF2CC"/>
                </a:highlight>
              </a:rPr>
              <a:t> 권한 전달 </a:t>
            </a:r>
            <a:r>
              <a:rPr lang="ko" sz="1100" dirty="0">
                <a:solidFill>
                  <a:schemeClr val="dk1"/>
                </a:solidFill>
                <a:highlight>
                  <a:srgbClr val="FFF2CC"/>
                </a:highlight>
              </a:rPr>
              <a:t>→</a:t>
            </a:r>
            <a:r>
              <a:rPr lang="ko" sz="1100" dirty="0">
                <a:highlight>
                  <a:srgbClr val="FFF2CC"/>
                </a:highlight>
              </a:rPr>
              <a:t> 사진찍기 </a:t>
            </a:r>
            <a:r>
              <a:rPr lang="ko" sz="1100" dirty="0">
                <a:solidFill>
                  <a:schemeClr val="dk1"/>
                </a:solidFill>
                <a:highlight>
                  <a:srgbClr val="FFF2CC"/>
                </a:highlight>
              </a:rPr>
              <a:t>→</a:t>
            </a:r>
            <a:r>
              <a:rPr lang="ko" sz="1100" dirty="0">
                <a:highlight>
                  <a:srgbClr val="FFF2CC"/>
                </a:highlight>
              </a:rPr>
              <a:t> 올리기 </a:t>
            </a:r>
            <a:r>
              <a:rPr lang="ko" sz="1100" dirty="0">
                <a:solidFill>
                  <a:schemeClr val="dk1"/>
                </a:solidFill>
                <a:highlight>
                  <a:srgbClr val="FFF2CC"/>
                </a:highlight>
              </a:rPr>
              <a:t>→</a:t>
            </a:r>
            <a:r>
              <a:rPr lang="ko" sz="1100" dirty="0">
                <a:highlight>
                  <a:srgbClr val="FFF2CC"/>
                </a:highlight>
              </a:rPr>
              <a:t> 의견받아 승인 </a:t>
            </a:r>
            <a:r>
              <a:rPr lang="ko" sz="1100" dirty="0">
                <a:solidFill>
                  <a:schemeClr val="dk1"/>
                </a:solidFill>
                <a:highlight>
                  <a:srgbClr val="FFF2CC"/>
                </a:highlight>
              </a:rPr>
              <a:t>→</a:t>
            </a:r>
            <a:r>
              <a:rPr lang="ko" sz="1100" dirty="0">
                <a:highlight>
                  <a:srgbClr val="FFF2CC"/>
                </a:highlight>
              </a:rPr>
              <a:t> 포스팅 </a:t>
            </a:r>
            <a:r>
              <a:rPr lang="ko" sz="1100" dirty="0">
                <a:solidFill>
                  <a:schemeClr val="dk1"/>
                </a:solidFill>
                <a:highlight>
                  <a:srgbClr val="FFF2CC"/>
                </a:highlight>
              </a:rPr>
              <a:t>→</a:t>
            </a:r>
            <a:r>
              <a:rPr lang="ko" sz="1100" dirty="0">
                <a:highlight>
                  <a:srgbClr val="FFF2CC"/>
                </a:highlight>
              </a:rPr>
              <a:t> 피드백</a:t>
            </a:r>
            <a:endParaRPr sz="1100" dirty="0">
              <a:highlight>
                <a:srgbClr val="FFF2CC"/>
              </a:highlight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3595375" y="2685413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dirty="0"/>
              <a:t>마케팅결합한 </a:t>
            </a:r>
            <a:r>
              <a:rPr lang="ko-KR" altLang="en-US" dirty="0" err="1"/>
              <a:t>확장안</a:t>
            </a: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1256050" y="3771625"/>
            <a:ext cx="6903600" cy="10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>
                <a:highlight>
                  <a:srgbClr val="FFF2CC"/>
                </a:highlight>
              </a:rPr>
              <a:t>글로컬엑스 켜기 → 구글가입 </a:t>
            </a:r>
            <a:r>
              <a:rPr lang="ko" sz="1100">
                <a:solidFill>
                  <a:schemeClr val="dk1"/>
                </a:solidFill>
                <a:highlight>
                  <a:srgbClr val="FFF2CC"/>
                </a:highlight>
              </a:rPr>
              <a:t>→</a:t>
            </a:r>
            <a:r>
              <a:rPr lang="ko" sz="1100">
                <a:highlight>
                  <a:srgbClr val="FFF2CC"/>
                </a:highlight>
              </a:rPr>
              <a:t> 권한 전달 </a:t>
            </a:r>
            <a:r>
              <a:rPr lang="ko" sz="1100">
                <a:solidFill>
                  <a:schemeClr val="dk1"/>
                </a:solidFill>
                <a:highlight>
                  <a:srgbClr val="FFF2CC"/>
                </a:highlight>
              </a:rPr>
              <a:t>→</a:t>
            </a:r>
            <a:r>
              <a:rPr lang="ko" sz="1100">
                <a:highlight>
                  <a:srgbClr val="F4CCCC"/>
                </a:highlight>
              </a:rPr>
              <a:t> (브랜딩 차별화 정립: 마케팅 컨셉 및 콘텐츠 방향성) </a:t>
            </a:r>
            <a:br>
              <a:rPr lang="ko" sz="1100">
                <a:highlight>
                  <a:srgbClr val="F4CCCC"/>
                </a:highlight>
              </a:rPr>
            </a:br>
            <a:br>
              <a:rPr lang="ko" sz="1100">
                <a:highlight>
                  <a:srgbClr val="F4CCCC"/>
                </a:highlight>
              </a:rPr>
            </a:br>
            <a:r>
              <a:rPr lang="ko" sz="1100">
                <a:solidFill>
                  <a:schemeClr val="dk1"/>
                </a:solidFill>
                <a:highlight>
                  <a:srgbClr val="FFF2CC"/>
                </a:highlight>
              </a:rPr>
              <a:t> → </a:t>
            </a:r>
            <a:r>
              <a:rPr lang="ko" sz="1100">
                <a:highlight>
                  <a:srgbClr val="FFF2CC"/>
                </a:highlight>
              </a:rPr>
              <a:t>콘텐츠 기획 및 제작  </a:t>
            </a:r>
            <a:r>
              <a:rPr lang="ko" sz="1100">
                <a:solidFill>
                  <a:schemeClr val="dk1"/>
                </a:solidFill>
                <a:highlight>
                  <a:srgbClr val="FFF2CC"/>
                </a:highlight>
              </a:rPr>
              <a:t>→</a:t>
            </a:r>
            <a:r>
              <a:rPr lang="ko" sz="1100">
                <a:highlight>
                  <a:srgbClr val="FFF2CC"/>
                </a:highlight>
              </a:rPr>
              <a:t> 사장님 승인 </a:t>
            </a:r>
            <a:r>
              <a:rPr lang="ko" sz="1100">
                <a:solidFill>
                  <a:schemeClr val="dk1"/>
                </a:solidFill>
                <a:highlight>
                  <a:srgbClr val="FFF2CC"/>
                </a:highlight>
              </a:rPr>
              <a:t>→</a:t>
            </a:r>
            <a:r>
              <a:rPr lang="ko" sz="1100">
                <a:highlight>
                  <a:srgbClr val="FFF2CC"/>
                </a:highlight>
              </a:rPr>
              <a:t> 업로드 </a:t>
            </a:r>
            <a:r>
              <a:rPr lang="ko" sz="1100">
                <a:solidFill>
                  <a:schemeClr val="dk1"/>
                </a:solidFill>
                <a:highlight>
                  <a:srgbClr val="FFF2CC"/>
                </a:highlight>
              </a:rPr>
              <a:t>→</a:t>
            </a:r>
            <a:r>
              <a:rPr lang="ko" sz="1100">
                <a:highlight>
                  <a:srgbClr val="F4CCCC"/>
                </a:highlight>
              </a:rPr>
              <a:t> 데이터 분석 </a:t>
            </a:r>
            <a:r>
              <a:rPr lang="ko" sz="1100">
                <a:solidFill>
                  <a:schemeClr val="dk1"/>
                </a:solidFill>
                <a:highlight>
                  <a:srgbClr val="F4CCCC"/>
                </a:highlight>
              </a:rPr>
              <a:t>→ 개선 필요사항 제안</a:t>
            </a:r>
            <a:r>
              <a:rPr lang="ko" sz="1100">
                <a:highlight>
                  <a:srgbClr val="FFF2CC"/>
                </a:highlight>
              </a:rPr>
              <a:t> </a:t>
            </a:r>
            <a:endParaRPr sz="1100">
              <a:highlight>
                <a:srgbClr val="FFF2CC"/>
              </a:highlight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highlight>
                <a:srgbClr val="FFF2CC"/>
              </a:highlight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" sz="1100">
                <a:solidFill>
                  <a:schemeClr val="dk1"/>
                </a:solidFill>
                <a:highlight>
                  <a:srgbClr val="F4CCCC"/>
                </a:highlight>
              </a:rPr>
              <a:t> → 이벤트 제안  → 외국인 서비스 최적화 → 성과보고 → 채널 확장 → 여행 관련 OTA 추가 입점</a:t>
            </a:r>
            <a:endParaRPr sz="1100">
              <a:highlight>
                <a:srgbClr val="F4CCCC"/>
              </a:highlight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416850" y="3367125"/>
            <a:ext cx="69036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100" dirty="0">
                <a:highlight>
                  <a:srgbClr val="F4CCCC"/>
                </a:highlight>
              </a:rPr>
              <a:t>문제 인식 통한 무료 진단 </a:t>
            </a:r>
            <a:r>
              <a:rPr lang="ko" sz="1100" dirty="0">
                <a:solidFill>
                  <a:schemeClr val="dk1"/>
                </a:solidFill>
                <a:highlight>
                  <a:srgbClr val="F4CCCC"/>
                </a:highlight>
              </a:rPr>
              <a:t> → 진단 결과 제공 → 필요성 인지 → 글로컬엑스 접속 </a:t>
            </a:r>
            <a:r>
              <a:rPr lang="ko" sz="1100" dirty="0">
                <a:solidFill>
                  <a:schemeClr val="dk1"/>
                </a:solidFill>
                <a:highlight>
                  <a:srgbClr val="FFF2CC"/>
                </a:highlight>
              </a:rPr>
              <a:t>  </a:t>
            </a:r>
            <a:endParaRPr sz="1100" dirty="0">
              <a:highlight>
                <a:srgbClr val="FFF2CC"/>
              </a:highligh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소상공인의 외국인 고객 경험을 설계하는 AI : Local X</a:t>
            </a:r>
            <a:endParaRPr/>
          </a:p>
        </p:txBody>
      </p:sp>
      <p:sp>
        <p:nvSpPr>
          <p:cNvPr id="121" name="Google Shape;121;p21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차별화</a:t>
            </a:r>
            <a:endParaRPr/>
          </a:p>
        </p:txBody>
      </p:sp>
      <p:sp>
        <p:nvSpPr>
          <p:cNvPr id="122" name="Google Shape;122;p21"/>
          <p:cNvSpPr txBox="1"/>
          <p:nvPr/>
        </p:nvSpPr>
        <p:spPr>
          <a:xfrm>
            <a:off x="447025" y="1238375"/>
            <a:ext cx="56400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✅ 외국인 마케팅 필요성 인지를 위한 무료 진단 프로그램 제공 필요</a:t>
            </a:r>
            <a:br>
              <a:rPr lang="ko"/>
            </a:br>
            <a:r>
              <a:rPr lang="ko" sz="1200"/>
              <a:t>      : 많은 서비스 존재하지만, 실제 사용해서 효익을 줄 수 있는지 타겟 고객 경험 필요</a:t>
            </a:r>
            <a:r>
              <a:rPr lang="ko"/>
              <a:t>  </a:t>
            </a:r>
            <a:endParaRPr/>
          </a:p>
        </p:txBody>
      </p:sp>
      <p:sp>
        <p:nvSpPr>
          <p:cNvPr id="123" name="Google Shape;123;p21"/>
          <p:cNvSpPr txBox="1"/>
          <p:nvPr/>
        </p:nvSpPr>
        <p:spPr>
          <a:xfrm>
            <a:off x="430200" y="1879000"/>
            <a:ext cx="71805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✅ 마케팅(콘텐츠 만들기) 전 매장 맞춤 브랜드 정리가 되지 않으면 홍보 효과 증대 어려움 </a:t>
            </a:r>
            <a:br>
              <a:rPr lang="ko"/>
            </a:br>
            <a:r>
              <a:rPr lang="ko" sz="1200"/>
              <a:t>      : 사장님이 말하고 싶은 것이 아닌 외국인 입장에서 듣고 싶게끔 깔끔하게 메시지 정리 필요</a:t>
            </a:r>
            <a:r>
              <a:rPr lang="ko"/>
              <a:t>  </a:t>
            </a:r>
            <a:endParaRPr/>
          </a:p>
        </p:txBody>
      </p:sp>
      <p:sp>
        <p:nvSpPr>
          <p:cNvPr id="124" name="Google Shape;124;p21"/>
          <p:cNvSpPr txBox="1"/>
          <p:nvPr/>
        </p:nvSpPr>
        <p:spPr>
          <a:xfrm>
            <a:off x="430200" y="2575100"/>
            <a:ext cx="7727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✅ 외부 및 내부 데이터 분석을 통해 메뉴 추가 개발 및 서비스 개선하여 브랜드 경험 만족도 증가</a:t>
            </a:r>
            <a:br>
              <a:rPr lang="ko"/>
            </a:br>
            <a:r>
              <a:rPr lang="ko"/>
              <a:t>      </a:t>
            </a:r>
            <a:r>
              <a:rPr lang="ko" sz="1200"/>
              <a:t>: F&amp;B 만족도 중 맛은 30% 정도 영향, 브랜딩+마케팅+서비스가 잘 연결되어야 함</a:t>
            </a:r>
            <a:r>
              <a:rPr lang="ko"/>
              <a:t>    </a:t>
            </a:r>
            <a:endParaRPr/>
          </a:p>
        </p:txBody>
      </p:sp>
      <p:sp>
        <p:nvSpPr>
          <p:cNvPr id="125" name="Google Shape;125;p21"/>
          <p:cNvSpPr txBox="1"/>
          <p:nvPr/>
        </p:nvSpPr>
        <p:spPr>
          <a:xfrm>
            <a:off x="447027" y="3278775"/>
            <a:ext cx="7727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✅ 구글맵 관련 성과가 나올 경우, 바로 다른 채널 추가 제안 필요</a:t>
            </a:r>
            <a:br>
              <a:rPr lang="ko"/>
            </a:br>
            <a:r>
              <a:rPr lang="ko"/>
              <a:t>      </a:t>
            </a:r>
            <a:r>
              <a:rPr lang="ko" sz="1200"/>
              <a:t>: 결국 누가 잘 되면 소문이 나고, 광고 경쟁화 되면 매출이 떨어질 수 밖에 없음</a:t>
            </a:r>
            <a:r>
              <a:rPr lang="ko"/>
              <a:t>   </a:t>
            </a:r>
            <a:endParaRPr/>
          </a:p>
        </p:txBody>
      </p:sp>
      <p:sp>
        <p:nvSpPr>
          <p:cNvPr id="126" name="Google Shape;126;p21"/>
          <p:cNvSpPr txBox="1"/>
          <p:nvPr/>
        </p:nvSpPr>
        <p:spPr>
          <a:xfrm>
            <a:off x="481577" y="3982450"/>
            <a:ext cx="77277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✅ 여행 관련 OTA 추가 입점을 통해 공신력 및 경쟁자 보다 앞단에 매장 인지시킬 수 있음</a:t>
            </a:r>
            <a:br>
              <a:rPr lang="ko"/>
            </a:br>
            <a:r>
              <a:rPr lang="ko"/>
              <a:t>     </a:t>
            </a:r>
            <a:r>
              <a:rPr lang="ko" sz="1200"/>
              <a:t>: 결국 마케팅은 어떻게 믿게 할 것인가의 게임. 콘텐츠 올려놓고 수동적으로 기다리는 것이 아니라</a:t>
            </a:r>
            <a:br>
              <a:rPr lang="ko" sz="1200"/>
            </a:br>
            <a:r>
              <a:rPr lang="ko" sz="1200"/>
              <a:t>        타겟 고객들이 많이 체류하는 플랫폼에 우선 노출과 인지시켜서 검색률을 증가시킬 수 있음</a:t>
            </a:r>
            <a:r>
              <a:rPr lang="ko"/>
              <a:t> 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2"/>
          <p:cNvSpPr txBox="1"/>
          <p:nvPr/>
        </p:nvSpPr>
        <p:spPr>
          <a:xfrm>
            <a:off x="1696950" y="1565750"/>
            <a:ext cx="57501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700"/>
              <a:t>소상공인의 외국인 고객 경험을 설계하는 AI : Local X</a:t>
            </a:r>
            <a:endParaRPr sz="1700"/>
          </a:p>
        </p:txBody>
      </p:sp>
      <p:sp>
        <p:nvSpPr>
          <p:cNvPr id="132" name="Google Shape;132;p22"/>
          <p:cNvSpPr/>
          <p:nvPr/>
        </p:nvSpPr>
        <p:spPr>
          <a:xfrm>
            <a:off x="3570125" y="2434600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dirty="0"/>
              <a:t>아이데이션 목록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소상공인의 외국인 고객 경험을 설계하는 AI : Local to Global</a:t>
            </a:r>
            <a:endParaRPr/>
          </a:p>
        </p:txBody>
      </p:sp>
      <p:sp>
        <p:nvSpPr>
          <p:cNvPr id="138" name="Google Shape;138;p23"/>
          <p:cNvSpPr txBox="1"/>
          <p:nvPr/>
        </p:nvSpPr>
        <p:spPr>
          <a:xfrm>
            <a:off x="506100" y="994200"/>
            <a:ext cx="81318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⭐ 중요한 포인트: 외국인 국가들마다 문화의 맥락을 이해하고, 가게의 강점(차별화)을 어필할 수 있는가</a:t>
            </a:r>
            <a:br>
              <a:rPr lang="ko"/>
            </a:br>
            <a:r>
              <a:rPr lang="ko"/>
              <a:t>      </a:t>
            </a:r>
            <a:r>
              <a:rPr lang="ko" sz="1200"/>
              <a:t>→ 생각보다 가게의 사장님들이 무엇이 본인의 강점인지 잘 모름(특히 외국인 관점은 더더욱)</a:t>
            </a:r>
            <a:endParaRPr/>
          </a:p>
        </p:txBody>
      </p:sp>
      <p:sp>
        <p:nvSpPr>
          <p:cNvPr id="139" name="Google Shape;139;p23"/>
          <p:cNvSpPr txBox="1"/>
          <p:nvPr/>
        </p:nvSpPr>
        <p:spPr>
          <a:xfrm>
            <a:off x="674325" y="1824975"/>
            <a:ext cx="47991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1. 대표님 가게에 대한 설명 기입(긴글 형태 작성 OK)</a:t>
            </a:r>
            <a:br>
              <a:rPr lang="ko"/>
            </a:br>
            <a:r>
              <a:rPr lang="ko"/>
              <a:t>  → 브랜드 슬로건, 마케팅 커뮤니케이션 전략 제안 </a:t>
            </a:r>
            <a:endParaRPr/>
          </a:p>
        </p:txBody>
      </p:sp>
      <p:sp>
        <p:nvSpPr>
          <p:cNvPr id="140" name="Google Shape;140;p23"/>
          <p:cNvSpPr txBox="1"/>
          <p:nvPr/>
        </p:nvSpPr>
        <p:spPr>
          <a:xfrm>
            <a:off x="717300" y="2496000"/>
            <a:ext cx="62202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2. 타겟 마케팅하고 싶은 외국인 국가 설정</a:t>
            </a:r>
            <a:br>
              <a:rPr lang="ko"/>
            </a:br>
            <a:r>
              <a:rPr lang="ko"/>
              <a:t> </a:t>
            </a:r>
            <a:r>
              <a:rPr lang="ko">
                <a:solidFill>
                  <a:schemeClr val="dk1"/>
                </a:solidFill>
              </a:rPr>
              <a:t>→ </a:t>
            </a:r>
            <a:r>
              <a:rPr lang="ko"/>
              <a:t>국가별 한국 여행을 와서 경험하고 싶은 가게 니즈 파악(문화적 맥락 이해)</a:t>
            </a:r>
            <a:endParaRPr/>
          </a:p>
        </p:txBody>
      </p:sp>
      <p:sp>
        <p:nvSpPr>
          <p:cNvPr id="141" name="Google Shape;141;p23"/>
          <p:cNvSpPr txBox="1"/>
          <p:nvPr/>
        </p:nvSpPr>
        <p:spPr>
          <a:xfrm>
            <a:off x="717300" y="3167025"/>
            <a:ext cx="62202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3. 외국인 국가 타겟 검색 이용 서비스 내 가게 소개 세팅</a:t>
            </a:r>
            <a:br>
              <a:rPr lang="ko"/>
            </a:br>
            <a:r>
              <a:rPr lang="ko"/>
              <a:t> </a:t>
            </a:r>
            <a:r>
              <a:rPr lang="ko">
                <a:solidFill>
                  <a:schemeClr val="dk1"/>
                </a:solidFill>
              </a:rPr>
              <a:t>→ 국가별 문화적 맥락에 맞게 메인 이미지+슬로건, 메뉴, 공간 업로드 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(</a:t>
            </a:r>
            <a:r>
              <a:rPr lang="ko"/>
              <a:t>영어권: 구글맵 / 중국: 따중디엔핀 등)</a:t>
            </a:r>
            <a:endParaRPr/>
          </a:p>
        </p:txBody>
      </p:sp>
      <p:sp>
        <p:nvSpPr>
          <p:cNvPr id="142" name="Google Shape;142;p23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브랜드</a:t>
            </a:r>
            <a:endParaRPr/>
          </a:p>
        </p:txBody>
      </p:sp>
      <p:sp>
        <p:nvSpPr>
          <p:cNvPr id="143" name="Google Shape;143;p23"/>
          <p:cNvSpPr txBox="1"/>
          <p:nvPr/>
        </p:nvSpPr>
        <p:spPr>
          <a:xfrm>
            <a:off x="506100" y="4124000"/>
            <a:ext cx="88221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📃 'AI 다국어 디지털 메뉴판' 즉시 생성 기능 추가</a:t>
            </a:r>
            <a:br>
              <a:rPr lang="ko"/>
            </a:br>
            <a:r>
              <a:rPr lang="ko"/>
              <a:t>     : 위의 내용을 반영하여 AI가 즉시 QR 코드 기반의 다국어 메뉴판을 생성 </a:t>
            </a:r>
            <a:br>
              <a:rPr lang="ko"/>
            </a:br>
            <a:r>
              <a:rPr lang="ko"/>
              <a:t>        → 사장님이 정보를 수정하면 각 채널과 연동되어 실시간으로 업데이트됨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4"/>
          <p:cNvSpPr txBox="1"/>
          <p:nvPr/>
        </p:nvSpPr>
        <p:spPr>
          <a:xfrm>
            <a:off x="431100" y="877275"/>
            <a:ext cx="75165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4. 외국인 국가 타겟 문화적 맥락에 맞는 이슈/시즌성 가게 콘텐츠 제작 및 발행</a:t>
            </a:r>
            <a:br>
              <a:rPr lang="ko"/>
            </a:br>
            <a:r>
              <a:rPr lang="ko"/>
              <a:t> </a:t>
            </a:r>
            <a:r>
              <a:rPr lang="ko">
                <a:solidFill>
                  <a:schemeClr val="dk1"/>
                </a:solidFill>
              </a:rPr>
              <a:t>→ 다양한 외국인들이 한국 여행을 오는 이유는 다양함. 그 포인트를 분석해서 콘텐츠에 반영해야 함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>
                <a:solidFill>
                  <a:schemeClr val="dk1"/>
                </a:solidFill>
              </a:rPr>
              <a:t>(ex: 대만 관광객 벚꽃시즌 → 진해군항제 가서 대만인이 꼭 방문해야하는 카페 등)</a:t>
            </a:r>
            <a:endParaRPr/>
          </a:p>
        </p:txBody>
      </p:sp>
      <p:sp>
        <p:nvSpPr>
          <p:cNvPr id="149" name="Google Shape;149;p24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소상공인의 외국인 고객 경험을 설계하는 AI : Local to Global</a:t>
            </a:r>
            <a:endParaRPr/>
          </a:p>
        </p:txBody>
      </p:sp>
      <p:sp>
        <p:nvSpPr>
          <p:cNvPr id="150" name="Google Shape;150;p24"/>
          <p:cNvSpPr txBox="1"/>
          <p:nvPr/>
        </p:nvSpPr>
        <p:spPr>
          <a:xfrm>
            <a:off x="482500" y="1830850"/>
            <a:ext cx="7516500" cy="19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5. 타겟 국가 외국인 인플루언서 및 체험단 자동 매칭 추천</a:t>
            </a:r>
            <a:br>
              <a:rPr lang="ko"/>
            </a:br>
            <a:r>
              <a:rPr lang="ko"/>
              <a:t> </a:t>
            </a:r>
            <a:r>
              <a:rPr lang="ko">
                <a:solidFill>
                  <a:schemeClr val="dk1"/>
                </a:solidFill>
              </a:rPr>
              <a:t>→ 인플루언서 및 타겟 국가 SNS 사용 유저 중 한국 여행 선호와 의향이 있는 게시물 및 데이터를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     분석하여 자동 매칭해주면 마케팅에 많이 도움될 듯함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ko">
                <a:solidFill>
                  <a:schemeClr val="dk1"/>
                </a:solidFill>
              </a:rPr>
            </a:br>
            <a:r>
              <a:rPr lang="ko" b="1">
                <a:solidFill>
                  <a:schemeClr val="dk1"/>
                </a:solidFill>
              </a:rPr>
              <a:t>⭐ 외국인 체험단 대행사 중개비 아낄 수 있음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   (대행사 대부분 한국에 거주하는 유학생과 외국인 대상으로 섭외를 진행하는데, 비슷한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>
                <a:solidFill>
                  <a:schemeClr val="dk1"/>
                </a:solidFill>
              </a:rPr>
              <a:t>    풀(pool)에서 움직임. 실제 한국 여행 오는 외국인을 사전 컨텍해 줄 수 있다면 가게 입장에서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    중개비도 아끼고, 홍보 효과도 더 좋아질 수 있을 것으로 기대됨)</a:t>
            </a:r>
            <a:endParaRPr/>
          </a:p>
        </p:txBody>
      </p:sp>
      <p:sp>
        <p:nvSpPr>
          <p:cNvPr id="151" name="Google Shape;151;p24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마케팅</a:t>
            </a:r>
            <a:endParaRPr/>
          </a:p>
        </p:txBody>
      </p:sp>
      <p:sp>
        <p:nvSpPr>
          <p:cNvPr id="152" name="Google Shape;152;p24"/>
          <p:cNvSpPr txBox="1"/>
          <p:nvPr/>
        </p:nvSpPr>
        <p:spPr>
          <a:xfrm>
            <a:off x="540550" y="3861725"/>
            <a:ext cx="75165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b="1">
                <a:solidFill>
                  <a:schemeClr val="dk1"/>
                </a:solidFill>
              </a:rPr>
              <a:t>👌 방문자 국적 및 트렌드 대시보드</a:t>
            </a:r>
            <a:br>
              <a:rPr lang="ko" b="1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  : 주변 상권의 외국인 유동인구 데이터나 자사 SNS 반응도를 분석해  "지금 이 지역에 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    대만 관광객이 많으니 밀크티 프로모션을 하세요"와 같은 간단한 인사이트 제공!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5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소상공인의 외국인 고객 경험을 설계하는 AI : Local to Global</a:t>
            </a:r>
            <a:endParaRPr/>
          </a:p>
        </p:txBody>
      </p:sp>
      <p:sp>
        <p:nvSpPr>
          <p:cNvPr id="158" name="Google Shape;158;p25"/>
          <p:cNvSpPr txBox="1"/>
          <p:nvPr/>
        </p:nvSpPr>
        <p:spPr>
          <a:xfrm>
            <a:off x="404950" y="1103700"/>
            <a:ext cx="86118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>
                <a:solidFill>
                  <a:schemeClr val="dk1"/>
                </a:solidFill>
              </a:rPr>
              <a:t>6. 타겟 국가 외국인 체험단 및 고객 대상 리뷰 작성 유도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 → 기존 메뉴의 음료나 서브 디저트 활용해서 방문 고객 리뷰 작성 유도할 수 있는 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>
                <a:solidFill>
                  <a:schemeClr val="dk1"/>
                </a:solidFill>
              </a:rPr>
              <a:t>      오프라인 POP나 검색 이용 서비스에 지속 노출 시켜놓아야 함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 (국가별 검색 이용 서비스에 가게 우호적인 리뷰 최소 100개 이상 등록 필요함→ 그래야 방문 전환율 높아짐)</a:t>
            </a:r>
            <a:endParaRPr/>
          </a:p>
        </p:txBody>
      </p:sp>
      <p:sp>
        <p:nvSpPr>
          <p:cNvPr id="159" name="Google Shape;159;p25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마케팅</a:t>
            </a:r>
            <a:endParaRPr/>
          </a:p>
        </p:txBody>
      </p:sp>
      <p:sp>
        <p:nvSpPr>
          <p:cNvPr id="160" name="Google Shape;160;p25"/>
          <p:cNvSpPr txBox="1"/>
          <p:nvPr/>
        </p:nvSpPr>
        <p:spPr>
          <a:xfrm>
            <a:off x="404950" y="2292575"/>
            <a:ext cx="75165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b="1">
                <a:solidFill>
                  <a:schemeClr val="dk1"/>
                </a:solidFill>
              </a:rPr>
              <a:t>⭐ 실시간 예약 및 CS 번역 에이전트 기능 필요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   (외국인 고객의 DM이나 예약 문의를 한국어로 번역해 사장님께 알림을 주고, 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    사장님이 한국어로 답변하면 해당 언어로 자연스럽게 번역하여 전송해줄 수 있어야 함)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소상공인의 외국인 고객 경험을 설계하는 AI : Local to Global</a:t>
            </a:r>
            <a:endParaRPr/>
          </a:p>
        </p:txBody>
      </p:sp>
      <p:sp>
        <p:nvSpPr>
          <p:cNvPr id="166" name="Google Shape;166;p26"/>
          <p:cNvSpPr txBox="1"/>
          <p:nvPr/>
        </p:nvSpPr>
        <p:spPr>
          <a:xfrm>
            <a:off x="431100" y="877275"/>
            <a:ext cx="7516500" cy="19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7. 외국인 국가 타겟 검색 이용 서비스 리뷰 분석</a:t>
            </a:r>
            <a:br>
              <a:rPr lang="ko"/>
            </a:br>
            <a:r>
              <a:rPr lang="ko"/>
              <a:t> </a:t>
            </a:r>
            <a:r>
              <a:rPr lang="ko">
                <a:solidFill>
                  <a:schemeClr val="dk1"/>
                </a:solidFill>
              </a:rPr>
              <a:t>→ 똑같은 가게라도 외국인 국가별로 선호하는 포인트가 다를 수 있음. 이부분 데이터 분석을 통해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전체 검색 이용 서비스 메인 사진, 슬로건 등 리뉴얼 제안 및 세팅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- 좋은 리뷰: 외국인 국가 타겟별 강점 파악 → 차별화 시키기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>
                <a:solidFill>
                  <a:schemeClr val="dk1"/>
                </a:solidFill>
              </a:rPr>
              <a:t>- 안좋은 리뷰: 외국인 국가 타겟별 불편 요소들 서비스 개선(+국가별 문화적 금기 등 안내)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(ex: 부산 내 중국인들이 가게에 방문하면, 직원들이 안 좋은 시선으로 바라보는 경우가 잦음.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 실제 맛은 평범하더라도, 중국인들에게 친절하고 환대해주는 것만으로도 매장에 리뷰 점수나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 이 가게의 장점에 대해 길게 작성해주는 경우가 많음)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67" name="Google Shape;167;p26"/>
          <p:cNvSpPr txBox="1"/>
          <p:nvPr/>
        </p:nvSpPr>
        <p:spPr>
          <a:xfrm>
            <a:off x="490900" y="2884125"/>
            <a:ext cx="7516500" cy="12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8. 외국인 국가 타겟 가게 대상 방문 SNS 게시물 및 사회적 근거 취합 및 분석</a:t>
            </a:r>
            <a:br>
              <a:rPr lang="ko"/>
            </a:br>
            <a:r>
              <a:rPr lang="ko"/>
              <a:t> </a:t>
            </a:r>
            <a:r>
              <a:rPr lang="ko">
                <a:solidFill>
                  <a:schemeClr val="dk1"/>
                </a:solidFill>
              </a:rPr>
              <a:t>→ 대부분 여행을 오면 방문한 가게들을 본인 SNS에 게시할 확률이 높음. 그리고 그 게시물에 </a:t>
            </a:r>
            <a:br>
              <a:rPr lang="ko">
                <a:solidFill>
                  <a:schemeClr val="dk1"/>
                </a:solidFill>
              </a:rPr>
            </a:br>
            <a:r>
              <a:rPr lang="ko">
                <a:solidFill>
                  <a:schemeClr val="dk1"/>
                </a:solidFill>
              </a:rPr>
              <a:t>가게 이용 서비스에 리뷰에 남긴 내용보다 더 캐주얼하고 솔직한 내용들이 많이 담겨 있음.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>
                <a:solidFill>
                  <a:schemeClr val="dk1"/>
                </a:solidFill>
              </a:rPr>
              <a:t>⭐ 이부분까지 찾아서 앨범화하여 내용 분석 및 개선 방안을 제안해준다면 독보적일 것 같음 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68" name="Google Shape;168;p26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서비스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4172D5D7-30CB-6409-4E4B-ADD94AD29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679199"/>
            <a:ext cx="7739619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핵심 개발 원칙 </a:t>
            </a: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sz="10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Proactive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Approval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선제적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제안 후 승인):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ko-K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점주가 명령하기 전에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AI가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상권 데이터를 분석하여 최적의 액션을 먼저 제안하고, 점주는 '확인/승인' 버튼만 누르는 구조로 설계</a:t>
            </a:r>
            <a:endParaRPr kumimoji="0" lang="en-US" altLang="ko-K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Zero-Friction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Content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(콘텐츠 제작 제로화):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ko-K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사장님이 주방에서 찍은 투박한 사진 한 장이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AI를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거쳐 즉시 글로벌 홍보물(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보정+번역+발행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)로 변환되는 자동화 파이프라인이 최우선</a:t>
            </a:r>
            <a:endParaRPr kumimoji="0" lang="en-US" altLang="ko-K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ko-KR" altLang="ko-K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Cultural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Context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(단순 번역 금지):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ko-K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언어 번역을 넘어 국가별 문화적 맥락(예: 대만인의 맵기 선호도, 서구권의 채식 옵션 등)을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데이터화하여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추천 로직에 반영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021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7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소상공인의 외국인 고객 경험을 설계하는 AI : Local to Global</a:t>
            </a:r>
            <a:endParaRPr/>
          </a:p>
        </p:txBody>
      </p:sp>
      <p:sp>
        <p:nvSpPr>
          <p:cNvPr id="174" name="Google Shape;174;p27"/>
          <p:cNvSpPr txBox="1"/>
          <p:nvPr/>
        </p:nvSpPr>
        <p:spPr>
          <a:xfrm>
            <a:off x="431100" y="877275"/>
            <a:ext cx="7516500" cy="29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9. 여행할 때 사용하는 OTA 내 콘텐츠 업로드 및 리뷰 작업</a:t>
            </a:r>
            <a:br>
              <a:rPr lang="ko"/>
            </a:br>
            <a:br>
              <a:rPr lang="ko"/>
            </a:br>
            <a:r>
              <a:rPr lang="ko"/>
              <a:t>- 트립어드바이저</a:t>
            </a:r>
            <a:br>
              <a:rPr lang="ko"/>
            </a:br>
            <a:r>
              <a:rPr lang="ko"/>
              <a:t>- KKDAY</a:t>
            </a:r>
            <a:br>
              <a:rPr lang="ko"/>
            </a:br>
            <a:r>
              <a:rPr lang="ko"/>
              <a:t>- 클룩(KLOOK)</a:t>
            </a:r>
            <a:br>
              <a:rPr lang="ko"/>
            </a:br>
            <a:br>
              <a:rPr lang="ko"/>
            </a:br>
            <a:r>
              <a:rPr lang="ko"/>
              <a:t>※ 여행객들은 특히 여행때 가는 가게에 대해 실패하고 싶지 않기 때문에 더욱 미리 서치하고 고민함.</a:t>
            </a:r>
            <a:br>
              <a:rPr lang="ko"/>
            </a:br>
            <a:r>
              <a:rPr lang="ko"/>
              <a:t>상위 OTA는 한국으로 오는 관광객들이 많이 사용함. 여기에 등록해서 우호적으로 리뷰들을 많이</a:t>
            </a:r>
            <a:br>
              <a:rPr lang="ko"/>
            </a:br>
            <a:r>
              <a:rPr lang="ko"/>
              <a:t>쌓아놓으면 개인 자체 안내 서비스(구글맵, 따중디엔핀)만 가지고 있는 가게보다는 더욱 공신력을</a:t>
            </a:r>
            <a:br>
              <a:rPr lang="ko"/>
            </a:br>
            <a:r>
              <a:rPr lang="ko"/>
              <a:t>가지고 더 많은 노출을 가져갈 수 있음</a:t>
            </a:r>
            <a:br>
              <a:rPr lang="ko"/>
            </a:br>
            <a:br>
              <a:rPr lang="ko"/>
            </a:br>
            <a:r>
              <a:rPr lang="ko"/>
              <a:t>⭐ OTA 마다 등록 기준이 다르긴 하나, 잘 뚫어놓고 협업이 되면 등록시켜주는 것만으로도</a:t>
            </a:r>
            <a:br>
              <a:rPr lang="ko"/>
            </a:br>
            <a:r>
              <a:rPr lang="ko"/>
              <a:t>      이 서비스의 경쟁력이자 추가 수익모델이 될 수 있음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75" name="Google Shape;175;p27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추가 제안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8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소상공인의 외국인 고객 경험을 설계하는 AI : Local to Global</a:t>
            </a:r>
            <a:endParaRPr/>
          </a:p>
        </p:txBody>
      </p:sp>
      <p:sp>
        <p:nvSpPr>
          <p:cNvPr id="181" name="Google Shape;181;p28"/>
          <p:cNvSpPr txBox="1"/>
          <p:nvPr/>
        </p:nvSpPr>
        <p:spPr>
          <a:xfrm>
            <a:off x="345950" y="1003550"/>
            <a:ext cx="7516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b="1"/>
              <a:t>'우리 가게 글로벌 노출 현황 무료 진단' 서비스 제공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82" name="Google Shape;182;p28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B2B 마케팅</a:t>
            </a:r>
            <a:endParaRPr/>
          </a:p>
        </p:txBody>
      </p:sp>
      <p:sp>
        <p:nvSpPr>
          <p:cNvPr id="183" name="Google Shape;183;p28"/>
          <p:cNvSpPr txBox="1"/>
          <p:nvPr/>
        </p:nvSpPr>
        <p:spPr>
          <a:xfrm>
            <a:off x="227300" y="1490000"/>
            <a:ext cx="93450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1. 정보 입력: 사장님 가게 이름과 업종 입력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2. 데이터 스캐닝: AI가 구글 맵, 샤오홍수, 따중디엔핀, 트립어드바이저 등 주요 글로벌 플랫폼에서 해당 가게 검색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3. 결과 리포트 발행: 1분 내외로 '글로벌 마케팅 건강검진 표' 시각화해서 보여줌</a:t>
            </a:r>
            <a:endParaRPr/>
          </a:p>
        </p:txBody>
      </p:sp>
      <p:graphicFrame>
        <p:nvGraphicFramePr>
          <p:cNvPr id="184" name="Google Shape;184;p28"/>
          <p:cNvGraphicFramePr/>
          <p:nvPr/>
        </p:nvGraphicFramePr>
        <p:xfrm>
          <a:off x="227300" y="3124025"/>
          <a:ext cx="8905875" cy="1714500"/>
        </p:xfrm>
        <a:graphic>
          <a:graphicData uri="http://schemas.openxmlformats.org/drawingml/2006/table">
            <a:tbl>
              <a:tblPr>
                <a:noFill/>
                <a:tableStyleId>{0F698AFB-3E40-41F2-AC19-05CE20AE6EF8}</a:tableStyleId>
              </a:tblPr>
              <a:tblGrid>
                <a:gridCol w="1819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6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진단 항목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상세 내용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데이터 포인트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디지털 존재감 (Index)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주요 4대 플랫폼(Google, Instagram, Xiaohongshu, TripAdvisor) 등록 여부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플랫폼별 계정 유무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정보 정확도 (Accuracy)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외국어로 된 메뉴명, 영업시간, 위치 정보가 최신인지 확인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오역 여부, 데이터 일치성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평판 분석 (Sentiment)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외국인 방문객의 리뷰 평점 및 주요 키워드 분석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평점 평균, 긍정/부정 비율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바이럴 지수 (Viral)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인스타그램이나 샤오홍수 내 가게 관련 해시태그 및 게시물 수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태그 검색 결과 수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5" name="Google Shape;185;p28"/>
          <p:cNvSpPr txBox="1"/>
          <p:nvPr/>
        </p:nvSpPr>
        <p:spPr>
          <a:xfrm>
            <a:off x="227300" y="2571750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✅ 주요 진단 항목 체크 사항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9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소상공인의 외국인 고객 경험을 설계하는 AI : Local to Global</a:t>
            </a:r>
            <a:endParaRPr/>
          </a:p>
        </p:txBody>
      </p:sp>
      <p:sp>
        <p:nvSpPr>
          <p:cNvPr id="191" name="Google Shape;191;p29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B2B 마케팅</a:t>
            </a:r>
            <a:endParaRPr/>
          </a:p>
        </p:txBody>
      </p:sp>
      <p:sp>
        <p:nvSpPr>
          <p:cNvPr id="192" name="Google Shape;192;p29"/>
          <p:cNvSpPr txBox="1"/>
          <p:nvPr/>
        </p:nvSpPr>
        <p:spPr>
          <a:xfrm>
            <a:off x="345950" y="1123825"/>
            <a:ext cx="3864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b="1"/>
              <a:t>📁 글로벌 마케팅 건강검진 리포트 (초안)</a:t>
            </a:r>
            <a:endParaRPr b="1"/>
          </a:p>
        </p:txBody>
      </p:sp>
      <p:sp>
        <p:nvSpPr>
          <p:cNvPr id="193" name="Google Shape;193;p29"/>
          <p:cNvSpPr txBox="1"/>
          <p:nvPr/>
        </p:nvSpPr>
        <p:spPr>
          <a:xfrm>
            <a:off x="538750" y="1622950"/>
            <a:ext cx="7332900" cy="9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ko" sz="1300" b="1">
                <a:solidFill>
                  <a:schemeClr val="dk1"/>
                </a:solidFill>
              </a:rPr>
              <a:t>1. 종합 점수 및 등급</a:t>
            </a:r>
            <a:endParaRPr sz="13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" sz="1100" b="1">
                <a:solidFill>
                  <a:schemeClr val="dk1"/>
                </a:solidFill>
              </a:rPr>
              <a:t>- 글로벌 노출 지수:</a:t>
            </a:r>
            <a:r>
              <a:rPr lang="ko" sz="1100">
                <a:solidFill>
                  <a:schemeClr val="dk1"/>
                </a:solidFill>
              </a:rPr>
              <a:t> </a:t>
            </a:r>
            <a:r>
              <a:rPr lang="ko" sz="1100" b="1">
                <a:solidFill>
                  <a:schemeClr val="dk1"/>
                </a:solidFill>
              </a:rPr>
              <a:t>38점</a:t>
            </a:r>
            <a:r>
              <a:rPr lang="ko" sz="1100">
                <a:solidFill>
                  <a:schemeClr val="dk1"/>
                </a:solidFill>
              </a:rPr>
              <a:t> (위험 🚨)</a:t>
            </a:r>
            <a:br>
              <a:rPr lang="ko" sz="1100">
                <a:solidFill>
                  <a:schemeClr val="dk1"/>
                </a:solidFill>
              </a:rPr>
            </a:br>
            <a:r>
              <a:rPr lang="ko" sz="1100">
                <a:solidFill>
                  <a:schemeClr val="dk1"/>
                </a:solidFill>
              </a:rPr>
              <a:t>- </a:t>
            </a:r>
            <a:r>
              <a:rPr lang="ko" sz="1100" b="1">
                <a:solidFill>
                  <a:schemeClr val="dk1"/>
                </a:solidFill>
              </a:rPr>
              <a:t>한 줄 평:</a:t>
            </a:r>
            <a:r>
              <a:rPr lang="ko" sz="1100">
                <a:solidFill>
                  <a:schemeClr val="dk1"/>
                </a:solidFill>
              </a:rPr>
              <a:t> "현재 사장님 가게는 한국인 단골 위주로 운영 중이며, 외국인 대상 디지털 지도는 2년 전 정보에 멈춰 있습니다."</a:t>
            </a:r>
            <a:endParaRPr sz="1100">
              <a:solidFill>
                <a:schemeClr val="dk1"/>
              </a:solidFill>
            </a:endParaRPr>
          </a:p>
        </p:txBody>
      </p:sp>
      <p:graphicFrame>
        <p:nvGraphicFramePr>
          <p:cNvPr id="194" name="Google Shape;194;p29"/>
          <p:cNvGraphicFramePr/>
          <p:nvPr/>
        </p:nvGraphicFramePr>
        <p:xfrm>
          <a:off x="538750" y="3107200"/>
          <a:ext cx="6924675" cy="1714500"/>
        </p:xfrm>
        <a:graphic>
          <a:graphicData uri="http://schemas.openxmlformats.org/drawingml/2006/table">
            <a:tbl>
              <a:tblPr>
                <a:noFill/>
                <a:tableStyleId>{0F698AFB-3E40-41F2-AC19-05CE20AE6EF8}</a:tableStyleId>
              </a:tblPr>
              <a:tblGrid>
                <a:gridCol w="1228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52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플랫폼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현재 상태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AI 진단 결과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Google Maps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등록됨 (평점 3.2)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"영어 메뉴판 사진이 없어 외국인이 주문을 망설입니다."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Xiaohongshu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게시물 2개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"태그 검색 시 노출되지 않아 중국인 MZ세대가 찾기 어렵습니다."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Dianping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정보 없음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"상권 내 경쟁 업체 대비 노출 순위가 하위 15%입니다."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 b="1">
                          <a:solidFill>
                            <a:srgbClr val="1F1F1F"/>
                          </a:solidFill>
                        </a:rPr>
                        <a:t>Instagram</a:t>
                      </a:r>
                      <a:endParaRPr sz="1100" b="1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활동 중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 sz="1100">
                          <a:solidFill>
                            <a:srgbClr val="1F1F1F"/>
                          </a:solidFill>
                        </a:rPr>
                        <a:t>"외국어 해시태그가 없어 한국인에게만 노출되고 있습니다."</a:t>
                      </a:r>
                      <a:endParaRPr sz="1100">
                        <a:solidFill>
                          <a:srgbClr val="1F1F1F"/>
                        </a:solidFill>
                      </a:endParaRPr>
                    </a:p>
                  </a:txBody>
                  <a:tcPr marL="114300" marR="114300" marT="76200" marB="76200">
                    <a:lnL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8650" cap="flat" cmpd="sng">
                      <a:solidFill>
                        <a:srgbClr val="1F1F1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5" name="Google Shape;195;p29"/>
          <p:cNvSpPr txBox="1"/>
          <p:nvPr/>
        </p:nvSpPr>
        <p:spPr>
          <a:xfrm>
            <a:off x="581725" y="2654575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ko" sz="1300" b="1">
                <a:solidFill>
                  <a:schemeClr val="dk1"/>
                </a:solidFill>
              </a:rPr>
              <a:t>2. 플랫폼별 상세 진단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0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소상공인의 외국인 고객 경험을 설계하는 AI : Local to Global</a:t>
            </a:r>
            <a:endParaRPr/>
          </a:p>
        </p:txBody>
      </p:sp>
      <p:sp>
        <p:nvSpPr>
          <p:cNvPr id="201" name="Google Shape;201;p30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B2B 마케팅</a:t>
            </a:r>
            <a:endParaRPr/>
          </a:p>
        </p:txBody>
      </p:sp>
      <p:sp>
        <p:nvSpPr>
          <p:cNvPr id="202" name="Google Shape;202;p30"/>
          <p:cNvSpPr txBox="1"/>
          <p:nvPr/>
        </p:nvSpPr>
        <p:spPr>
          <a:xfrm>
            <a:off x="345950" y="1123825"/>
            <a:ext cx="3864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b="1"/>
              <a:t>📁 글로벌 마케팅 건강검진 리포트 (초안)</a:t>
            </a:r>
            <a:endParaRPr b="1"/>
          </a:p>
        </p:txBody>
      </p:sp>
      <p:sp>
        <p:nvSpPr>
          <p:cNvPr id="203" name="Google Shape;203;p30"/>
          <p:cNvSpPr txBox="1"/>
          <p:nvPr/>
        </p:nvSpPr>
        <p:spPr>
          <a:xfrm>
            <a:off x="294650" y="1613675"/>
            <a:ext cx="8444100" cy="13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ko" sz="1300" b="1">
                <a:solidFill>
                  <a:schemeClr val="dk1"/>
                </a:solidFill>
              </a:rPr>
              <a:t>3. 킬러 콘텐츠: "외국인은 이렇게 말합니다" </a:t>
            </a:r>
            <a:endParaRPr sz="1300" b="1">
              <a:solidFill>
                <a:schemeClr val="dk1"/>
              </a:solidFill>
            </a:endParaRPr>
          </a:p>
          <a:p>
            <a:pPr marL="0" marR="38100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" sz="1100">
                <a:solidFill>
                  <a:schemeClr val="dk1"/>
                </a:solidFill>
              </a:rPr>
              <a:t>- </a:t>
            </a:r>
            <a:r>
              <a:rPr lang="ko" sz="1100" b="1">
                <a:solidFill>
                  <a:schemeClr val="dk1"/>
                </a:solidFill>
              </a:rPr>
              <a:t>현지인(영어권) 리뷰 요약:</a:t>
            </a:r>
            <a:r>
              <a:rPr lang="ko" sz="1100">
                <a:solidFill>
                  <a:schemeClr val="dk1"/>
                </a:solidFill>
              </a:rPr>
              <a:t> "음식은 맛있어 보이지만, 채식 옵션이 있는지 알 수 없어 방문을 포기했어요."</a:t>
            </a:r>
            <a:br>
              <a:rPr lang="ko" sz="1100" i="1">
                <a:solidFill>
                  <a:schemeClr val="dk1"/>
                </a:solidFill>
              </a:rPr>
            </a:br>
            <a:r>
              <a:rPr lang="ko" sz="1100" i="1">
                <a:solidFill>
                  <a:schemeClr val="dk1"/>
                </a:solidFill>
              </a:rPr>
              <a:t>- </a:t>
            </a:r>
            <a:r>
              <a:rPr lang="ko" sz="1100" b="1">
                <a:solidFill>
                  <a:schemeClr val="dk1"/>
                </a:solidFill>
              </a:rPr>
              <a:t>현재 상권 트렌드:</a:t>
            </a:r>
            <a:r>
              <a:rPr lang="ko" sz="1100">
                <a:solidFill>
                  <a:schemeClr val="dk1"/>
                </a:solidFill>
              </a:rPr>
              <a:t> "지금 사장님 가게 앞은 </a:t>
            </a:r>
            <a:r>
              <a:rPr lang="ko" sz="1100" b="1">
                <a:solidFill>
                  <a:schemeClr val="dk1"/>
                </a:solidFill>
              </a:rPr>
              <a:t>대만/홍콩 관광객</a:t>
            </a:r>
            <a:r>
              <a:rPr lang="ko" sz="1100">
                <a:solidFill>
                  <a:schemeClr val="dk1"/>
                </a:solidFill>
              </a:rPr>
              <a:t>이 가장 많이 지나가는 좋은 위치에 있습니다. </a:t>
            </a:r>
            <a:br>
              <a:rPr lang="ko" sz="1100">
                <a:solidFill>
                  <a:schemeClr val="dk1"/>
                </a:solidFill>
              </a:rPr>
            </a:br>
            <a:r>
              <a:rPr lang="ko" sz="1100">
                <a:solidFill>
                  <a:schemeClr val="dk1"/>
                </a:solidFill>
              </a:rPr>
              <a:t>                               하지만 그들의 스마트폰엔 사장님 가게가 검색되지 않습니다."</a:t>
            </a:r>
            <a:br>
              <a:rPr lang="ko" sz="1100">
                <a:solidFill>
                  <a:schemeClr val="dk1"/>
                </a:solidFill>
              </a:rPr>
            </a:br>
            <a:r>
              <a:rPr lang="ko" sz="1100" b="1">
                <a:solidFill>
                  <a:schemeClr val="dk1"/>
                </a:solidFill>
              </a:rPr>
              <a:t>- 근처 경쟁업체 노출도 비교: </a:t>
            </a:r>
            <a:r>
              <a:rPr lang="ko" sz="1100">
                <a:solidFill>
                  <a:schemeClr val="dk1"/>
                </a:solidFill>
              </a:rPr>
              <a:t>잘 되고 있는 경쟁 업체(같은 동네 맛집)의 글로벌 노출 상태와 우리 가게를 비교한 그래프 제공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204" name="Google Shape;204;p30"/>
          <p:cNvSpPr txBox="1"/>
          <p:nvPr/>
        </p:nvSpPr>
        <p:spPr>
          <a:xfrm>
            <a:off x="294650" y="3025425"/>
            <a:ext cx="6987900" cy="16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300" b="1"/>
              <a:t>4. 처방전 및 솔루션 </a:t>
            </a:r>
            <a:endParaRPr sz="13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200"/>
              <a:t>[AI 자동 처방전]</a:t>
            </a: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200"/>
              <a:t>- 구글 맵 정보 업데이트: 최신 영어/중국어 메뉴판으로 자동 교체 (1분 소요)</a:t>
            </a: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200"/>
              <a:t>- 글로벌 태그 생성: 외국인이 검색하는 핵심 키워드 10개 즉시 반영</a:t>
            </a: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200"/>
              <a:t>- 다국어 답변 에이전트: 외국인 리뷰에 현지 언어로 1:1 답글 달기</a:t>
            </a: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200"/>
              <a:t>👉 [지금 바로 AI로 3분 만에 해결하기] →  </a:t>
            </a:r>
            <a:r>
              <a:rPr lang="ko" sz="1200">
                <a:solidFill>
                  <a:schemeClr val="dk1"/>
                </a:solidFill>
              </a:rPr>
              <a:t>Local to Global 서비스 유입</a:t>
            </a:r>
            <a:endParaRPr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7F6C00EE-B0DE-B090-D6DD-03DA254816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196614"/>
              </p:ext>
            </p:extLst>
          </p:nvPr>
        </p:nvGraphicFramePr>
        <p:xfrm>
          <a:off x="812800" y="846301"/>
          <a:ext cx="7639050" cy="3450897"/>
        </p:xfrm>
        <a:graphic>
          <a:graphicData uri="http://schemas.openxmlformats.org/drawingml/2006/table">
            <a:tbl>
              <a:tblPr/>
              <a:tblGrid>
                <a:gridCol w="2546350">
                  <a:extLst>
                    <a:ext uri="{9D8B030D-6E8A-4147-A177-3AD203B41FA5}">
                      <a16:colId xmlns:a16="http://schemas.microsoft.com/office/drawing/2014/main" val="1266538670"/>
                    </a:ext>
                  </a:extLst>
                </a:gridCol>
                <a:gridCol w="2546350">
                  <a:extLst>
                    <a:ext uri="{9D8B030D-6E8A-4147-A177-3AD203B41FA5}">
                      <a16:colId xmlns:a16="http://schemas.microsoft.com/office/drawing/2014/main" val="3321044026"/>
                    </a:ext>
                  </a:extLst>
                </a:gridCol>
                <a:gridCol w="2546350">
                  <a:extLst>
                    <a:ext uri="{9D8B030D-6E8A-4147-A177-3AD203B41FA5}">
                      <a16:colId xmlns:a16="http://schemas.microsoft.com/office/drawing/2014/main" val="2168760319"/>
                    </a:ext>
                  </a:extLst>
                </a:gridCol>
              </a:tblGrid>
              <a:tr h="1682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모듈명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주요 기술적 요구사항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구현 목표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6559507"/>
                  </a:ext>
                </a:extLst>
              </a:tr>
              <a:tr h="5217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진단 엔진 </a:t>
                      </a:r>
                      <a:r>
                        <a:rPr lang="en-US" altLang="ko-KR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(</a:t>
                      </a:r>
                      <a:r>
                        <a:rPr lang="en-US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Phase 0~1)</a:t>
                      </a:r>
                      <a:endParaRPr lang="en-US" sz="1000">
                        <a:latin typeface="페이퍼로지 3 Light" pitchFamily="2" charset="-127"/>
                        <a:ea typeface="페이퍼로지 3 Light" pitchFamily="2" charset="-127"/>
                      </a:endParaRP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Google Maps,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샤오홍수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,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따중디엔핀 실시간 스크래핑 및 데이터 매칭 </a:t>
                      </a:r>
                    </a:p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+1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가게 상호명 입력 시 </a:t>
                      </a:r>
                      <a:r>
                        <a:rPr lang="en-US" altLang="ko-KR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1</a:t>
                      </a:r>
                      <a:r>
                        <a:rPr lang="ko-KR" alt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분 내로 </a:t>
                      </a:r>
                      <a:r>
                        <a:rPr lang="en-US" altLang="ko-KR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100</a:t>
                      </a:r>
                      <a:r>
                        <a:rPr lang="ko-KR" alt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점 만점의 </a:t>
                      </a:r>
                      <a:r>
                        <a:rPr lang="en-US" altLang="ko-KR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＇</a:t>
                      </a:r>
                      <a:r>
                        <a:rPr lang="ko-KR" alt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점주 글로벌 마케팅 건강검진 리포트</a:t>
                      </a:r>
                      <a:r>
                        <a:rPr lang="en-US" altLang="ko-KR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' </a:t>
                      </a:r>
                      <a:r>
                        <a:rPr lang="ko-KR" alt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시각화 </a:t>
                      </a:r>
                    </a:p>
                    <a:p>
                      <a:pPr>
                        <a:buNone/>
                      </a:pPr>
                      <a:r>
                        <a:rPr lang="en-US" altLang="ko-KR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+1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4067878"/>
                  </a:ext>
                </a:extLst>
              </a:tr>
              <a:tr h="5217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동기화 엔진 </a:t>
                      </a:r>
                      <a:r>
                        <a:rPr lang="en-US" altLang="ko-KR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(</a:t>
                      </a:r>
                      <a:r>
                        <a:rPr lang="en-US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Phase 2~3)</a:t>
                      </a:r>
                      <a:endParaRPr lang="en-US" sz="1000">
                        <a:latin typeface="페이퍼로지 3 Light" pitchFamily="2" charset="-127"/>
                        <a:ea typeface="페이퍼로지 3 Light" pitchFamily="2" charset="-127"/>
                      </a:endParaRP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GBP(Google Business Profile) OAuth </a:t>
                      </a:r>
                      <a:r>
                        <a:rPr lang="ko-KR" alt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연동 및 </a:t>
                      </a:r>
                      <a:r>
                        <a:rPr 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API </a:t>
                      </a:r>
                      <a:r>
                        <a:rPr lang="ko-KR" alt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기반 정보 업데이트 </a:t>
                      </a:r>
                    </a:p>
                    <a:p>
                      <a:pPr>
                        <a:buNone/>
                      </a:pPr>
                      <a:r>
                        <a:rPr lang="en-US" altLang="ko-KR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+1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AI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가 수정한 정보가 구글 맵과 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'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다국어 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QR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메뉴판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'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에 실시간으로 동시 반영되는 동기화 </a:t>
                      </a:r>
                    </a:p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+2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7761443"/>
                  </a:ext>
                </a:extLst>
              </a:tr>
              <a:tr h="5217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브랜딩 엔진 </a:t>
                      </a:r>
                      <a:r>
                        <a:rPr lang="en-US" altLang="ko-KR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(</a:t>
                      </a:r>
                      <a:r>
                        <a:rPr lang="en-US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Phase 4~5)</a:t>
                      </a:r>
                      <a:endParaRPr lang="en-US" sz="1000">
                        <a:latin typeface="페이퍼로지 3 Light" pitchFamily="2" charset="-127"/>
                        <a:ea typeface="페이퍼로지 3 Light" pitchFamily="2" charset="-127"/>
                      </a:endParaRP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NLP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기반 점주 인터뷰 데이터 분석 및 브랜드 키워드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/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슬로건 추출 </a:t>
                      </a:r>
                    </a:p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+2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사장님의 긴 대화를 분석해 외국인에게 먹힐 핵심 마케팅 메시지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(Key Message)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자동 생성 </a:t>
                      </a:r>
                    </a:p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+1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51065"/>
                  </a:ext>
                </a:extLst>
              </a:tr>
              <a:tr h="6395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콘텐츠 자동화 </a:t>
                      </a:r>
                      <a:r>
                        <a:rPr lang="en-US" altLang="ko-KR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(Phase 6)</a:t>
                      </a:r>
                      <a:endParaRPr lang="ko-KR" altLang="en-US" sz="1000">
                        <a:latin typeface="페이퍼로지 3 Light" pitchFamily="2" charset="-127"/>
                        <a:ea typeface="페이퍼로지 3 Light" pitchFamily="2" charset="-127"/>
                      </a:endParaRP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이미지 보정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(Light/Color),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객체 인식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(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음식 종류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),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다국어 카피라이팅 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LLM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연동 </a:t>
                      </a:r>
                    </a:p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+3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사진 업로드 즉시 국가별 맞춤형 포스팅 초안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(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이미지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+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캡션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+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해시태그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)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생성 </a:t>
                      </a:r>
                    </a:p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+2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061598"/>
                  </a:ext>
                </a:extLst>
              </a:tr>
              <a:tr h="5217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인사이트 엔진 </a:t>
                      </a:r>
                      <a:r>
                        <a:rPr lang="en-US" altLang="ko-KR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(Phase 8~10)</a:t>
                      </a:r>
                      <a:endParaRPr lang="ko-KR" altLang="en-US" sz="1000">
                        <a:latin typeface="페이퍼로지 3 Light" pitchFamily="2" charset="-127"/>
                        <a:ea typeface="페이퍼로지 3 Light" pitchFamily="2" charset="-127"/>
                      </a:endParaRP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지역 유동인구 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API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및 리뷰 감성 분석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(Sentiment Analysis)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알고리즘 구축 </a:t>
                      </a:r>
                    </a:p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+3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"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이번 주말 대만인 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30%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증가 예정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"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과 같은 데이터 기반의 선제적 이벤트 제안 푸시 </a:t>
                      </a:r>
                    </a:p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+1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787010"/>
                  </a:ext>
                </a:extLst>
              </a:tr>
              <a:tr h="5217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확장 모듈 </a:t>
                      </a:r>
                      <a:r>
                        <a:rPr lang="en-US" altLang="ko-KR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(</a:t>
                      </a:r>
                      <a:r>
                        <a:rPr lang="en-US" sz="1000" b="1">
                          <a:latin typeface="페이퍼로지 3 Light" pitchFamily="2" charset="-127"/>
                          <a:ea typeface="페이퍼로지 3 Light" pitchFamily="2" charset="-127"/>
                        </a:rPr>
                        <a:t>Phase 11~13)</a:t>
                      </a:r>
                      <a:endParaRPr lang="en-US" sz="1000">
                        <a:latin typeface="페이퍼로지 3 Light" pitchFamily="2" charset="-127"/>
                        <a:ea typeface="페이퍼로지 3 Light" pitchFamily="2" charset="-127"/>
                      </a:endParaRP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OTA(KLOOK,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트립어드바이저 등</a:t>
                      </a: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) API </a:t>
                      </a:r>
                      <a:r>
                        <a:rPr lang="ko-KR" altLang="en-US" sz="1000">
                          <a:latin typeface="페이퍼로지 3 Light" pitchFamily="2" charset="-127"/>
                          <a:ea typeface="페이퍼로지 3 Light" pitchFamily="2" charset="-127"/>
                        </a:rPr>
                        <a:t>연동 및 입점 폼 자동 생성 기능 </a:t>
                      </a:r>
                    </a:p>
                    <a:p>
                      <a:pPr>
                        <a:buNone/>
                      </a:pPr>
                      <a:r>
                        <a:rPr lang="en-US" altLang="ko-KR" sz="1000">
                          <a:latin typeface="페이퍼로지 3 Light" pitchFamily="2" charset="-127"/>
                          <a:ea typeface="페이퍼로지 3 Light" pitchFamily="2" charset="-127"/>
                        </a:rPr>
                        <a:t>+2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구글 맵 성과</a:t>
                      </a:r>
                      <a:r>
                        <a:rPr lang="en-US" altLang="ko-KR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(</a:t>
                      </a:r>
                      <a:r>
                        <a:rPr lang="ko-KR" alt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리뷰 </a:t>
                      </a:r>
                      <a:r>
                        <a:rPr lang="en-US" altLang="ko-KR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50</a:t>
                      </a:r>
                      <a:r>
                        <a:rPr lang="ko-KR" alt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개 등</a:t>
                      </a:r>
                      <a:r>
                        <a:rPr lang="en-US" altLang="ko-KR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) </a:t>
                      </a:r>
                      <a:r>
                        <a:rPr lang="ko-KR" altLang="en-US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달성 시 타 플랫폼 자동 입점 제안 및 관리 통합 </a:t>
                      </a:r>
                    </a:p>
                    <a:p>
                      <a:pPr>
                        <a:buNone/>
                      </a:pPr>
                      <a:r>
                        <a:rPr lang="en-US" altLang="ko-KR" sz="1000" dirty="0">
                          <a:latin typeface="페이퍼로지 3 Light" pitchFamily="2" charset="-127"/>
                          <a:ea typeface="페이퍼로지 3 Light" pitchFamily="2" charset="-127"/>
                        </a:rPr>
                        <a:t>+1</a:t>
                      </a:r>
                    </a:p>
                  </a:txBody>
                  <a:tcPr marL="50487" marR="50487" marT="25244" marB="252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2061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A20088F-F6F5-538B-2504-A11AB3446F8E}"/>
              </a:ext>
            </a:extLst>
          </p:cNvPr>
          <p:cNvSpPr txBox="1"/>
          <p:nvPr/>
        </p:nvSpPr>
        <p:spPr>
          <a:xfrm>
            <a:off x="812800" y="3922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단계별 필수 </a:t>
            </a:r>
            <a:r>
              <a:rPr lang="ko-KR" altLang="en-US" dirty="0" err="1"/>
              <a:t>백엔드</a:t>
            </a:r>
            <a:r>
              <a:rPr lang="ko-KR" altLang="en-US" dirty="0"/>
              <a:t> 로직 </a:t>
            </a:r>
            <a:r>
              <a:rPr lang="en-US" altLang="ko-KR" dirty="0"/>
              <a:t>(Core Modules)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57462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E5E3AAB4-3970-6E7E-8140-5BBA5FB73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89838"/>
            <a:ext cx="8233344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개발팀 체크리스트</a:t>
            </a:r>
            <a:endParaRPr kumimoji="0" lang="en-US" altLang="ko-K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대화형 UX 최적화:</a:t>
            </a:r>
            <a:r>
              <a:rPr kumimoji="0" lang="ko-KR" altLang="ko-K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모든 </a:t>
            </a:r>
            <a:r>
              <a:rPr kumimoji="0" lang="ko-KR" altLang="ko-K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백엔드</a:t>
            </a:r>
            <a:r>
              <a:rPr kumimoji="0" lang="ko-KR" altLang="ko-K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결과값이 </a:t>
            </a:r>
            <a:r>
              <a:rPr kumimoji="0" lang="ko-KR" altLang="ko-K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제미나이의</a:t>
            </a:r>
            <a:r>
              <a:rPr kumimoji="0" lang="ko-KR" altLang="ko-K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자연스러운 답변 형태로 출력되는가?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멀티 플랫폼 싱크:</a:t>
            </a:r>
            <a:r>
              <a:rPr kumimoji="0" lang="ko-KR" altLang="ko-K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한 번의 승인으로 구글, 인스타그램, 메뉴판이 동시에 업데이트되는가?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데이터 기반 </a:t>
            </a:r>
            <a:r>
              <a:rPr kumimoji="0" lang="ko-KR" altLang="ko-K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역제안</a:t>
            </a:r>
            <a:r>
              <a:rPr kumimoji="0" lang="ko-KR" altLang="ko-K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시스템이 수동적 대기가 아닌, 주기적으로 상권 데이터를 훑어 제안을 던지는가?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499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소상공인의 외국인 고객 경험을 설계하는 AI : Local X</a:t>
            </a:r>
            <a:endParaRPr/>
          </a:p>
        </p:txBody>
      </p:sp>
      <p:sp>
        <p:nvSpPr>
          <p:cNvPr id="65" name="Google Shape;65;p14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유저 시뮬레이션</a:t>
            </a:r>
            <a:endParaRPr/>
          </a:p>
        </p:txBody>
      </p:sp>
      <p:sp>
        <p:nvSpPr>
          <p:cNvPr id="66" name="Google Shape;66;p14"/>
          <p:cNvSpPr txBox="1"/>
          <p:nvPr/>
        </p:nvSpPr>
        <p:spPr>
          <a:xfrm>
            <a:off x="345950" y="987685"/>
            <a:ext cx="8175000" cy="14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>
                <a:solidFill>
                  <a:schemeClr val="dk1"/>
                </a:solidFill>
              </a:rPr>
              <a:t>[Phase 0] 진입: 문제 인식 및 무료 진단 (서비스 브랜드 인지)</a:t>
            </a:r>
            <a:br>
              <a:rPr lang="ko" sz="1000" b="1">
                <a:solidFill>
                  <a:schemeClr val="dk1"/>
                </a:solidFill>
              </a:rPr>
            </a:br>
            <a:r>
              <a:rPr lang="ko" sz="1000">
                <a:solidFill>
                  <a:schemeClr val="dk1"/>
                </a:solidFill>
              </a:rPr>
              <a:t>→ 주요 글로벌 플랫폼(구글맵, 샤오홍수 등) 내 가게 정보의 부실함을 노출하여 서비스 필요성 강조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ko" sz="1000" b="1">
                <a:solidFill>
                  <a:schemeClr val="dk1"/>
                </a:solidFill>
              </a:rPr>
            </a:br>
            <a:r>
              <a:rPr lang="ko" sz="1000" b="1">
                <a:solidFill>
                  <a:schemeClr val="dk1"/>
                </a:solidFill>
              </a:rPr>
              <a:t>사장님</a:t>
            </a:r>
            <a:r>
              <a:rPr lang="ko" sz="1000">
                <a:solidFill>
                  <a:schemeClr val="dk1"/>
                </a:solidFill>
              </a:rPr>
              <a:t>: “우리 가게 제육볶음이 최고인데, 왜 외국인들은 옆집만 가지? 내 가게가 구글 맵에 나오긴 하나?”</a:t>
            </a:r>
            <a:br>
              <a:rPr lang="ko" sz="1000">
                <a:solidFill>
                  <a:schemeClr val="dk1"/>
                </a:solidFill>
              </a:rPr>
            </a:b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>
                <a:solidFill>
                  <a:schemeClr val="dk1"/>
                </a:solidFill>
              </a:rPr>
              <a:t>글로컬엑스</a:t>
            </a:r>
            <a:r>
              <a:rPr lang="ko" sz="1000">
                <a:solidFill>
                  <a:schemeClr val="dk1"/>
                </a:solidFill>
              </a:rPr>
              <a:t>: “사장님, 지금 바로 확인해 드릴게요! 외국인이 구글 맵에서 'Busan Korean BBQ'라고 검색했을 때 사장님 가게가 몇 번째인지, </a:t>
            </a:r>
            <a:br>
              <a:rPr lang="ko" sz="1000">
                <a:solidFill>
                  <a:schemeClr val="dk1"/>
                </a:solidFill>
              </a:rPr>
            </a:br>
            <a:r>
              <a:rPr lang="ko" sz="1000">
                <a:solidFill>
                  <a:schemeClr val="dk1"/>
                </a:solidFill>
              </a:rPr>
              <a:t>                    정보는 정확한지 AI가 [구글 맵 노출 건강진단]을 시작합니다. (상호명만 입력해 주세요!)”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345950" y="2304622"/>
            <a:ext cx="8175000" cy="14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[Phase 1] 진단 결과: “사장님, 구글 맵 점수가 '위험' 수준입니다!”</a:t>
            </a:r>
            <a:br>
              <a:rPr lang="ko" sz="1000" b="1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→ 가독성 낮은 정보와 경쟁사 대비 부족한 지표(리뷰, 사진)를 수치화하여 보여줌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“진단 완료! 사장님 가게는 현재 100점 만점에 35점입니다. ㅠㅠ 검색 순위가 뒤쪽에 밀려 있고, 메뉴 이름이 엉뚱한 영어로 번역되어 있어요.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dirty="0">
                <a:solidFill>
                  <a:schemeClr val="dk1"/>
                </a:solidFill>
              </a:rPr>
              <a:t>                   무엇보다 외국인들이 참고할 만한 고화질 사진이 부족합니다!”</a:t>
            </a:r>
            <a:br>
              <a:rPr lang="ko" sz="1000" dirty="0">
                <a:solidFill>
                  <a:schemeClr val="dk1"/>
                </a:solidFill>
              </a:rPr>
            </a:br>
            <a:br>
              <a:rPr lang="ko" sz="1000" b="1" dirty="0">
                <a:solidFill>
                  <a:schemeClr val="dk1"/>
                </a:solidFill>
              </a:rPr>
            </a:br>
            <a:r>
              <a:rPr lang="ko" sz="1000" b="1" dirty="0">
                <a:solidFill>
                  <a:schemeClr val="dk1"/>
                </a:solidFill>
              </a:rPr>
              <a:t>사장님</a:t>
            </a:r>
            <a:r>
              <a:rPr lang="ko" sz="1000" dirty="0">
                <a:solidFill>
                  <a:schemeClr val="dk1"/>
                </a:solidFill>
              </a:rPr>
              <a:t>:  “아니, 35점이라니? 번역은 또 왜 이래? 이거 당장 고칠 수 있어?”</a:t>
            </a:r>
            <a:endParaRPr sz="1000" dirty="0">
              <a:solidFill>
                <a:schemeClr val="dk1"/>
              </a:solidFill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87DF073-DF17-F8F5-832F-6329E5D67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78" y="4358670"/>
            <a:ext cx="8273419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ko-KR" altLang="en-US" sz="1000" b="1" dirty="0" err="1">
                <a:solidFill>
                  <a:schemeClr val="tx1"/>
                </a:solidFill>
                <a:latin typeface="Arial" panose="020B0604020202020204" pitchFamily="34" charset="0"/>
              </a:rPr>
              <a:t>백엔드로직</a:t>
            </a: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Global Data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Scraping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입력된 상호명을 기반으로 Google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Maps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인스타그램,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샤오홍수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따중디엔핀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등에서 가게 정보를 실시간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스캐닝합니다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Scoring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Algorithm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정보의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최신성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(영업시간 등), 다국어 메뉴 유무, 리뷰 평점 및 개수, 바이럴 지수(해시태그 수)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를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결합하여 100점 만점의</a:t>
            </a:r>
            <a:r>
              <a:rPr kumimoji="0" lang="en-US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'글로벌 노출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지수'를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산출합니다.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Competitor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Benchmarking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동일 상권 내 외국인 방문이 많은 상위 업체와 사장님 가게의 데이터를 비교하여 시각화 그래프를 생성합니다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">
                <a:solidFill>
                  <a:schemeClr val="dk1"/>
                </a:solidFill>
              </a:rPr>
              <a:t>소상공인의 외국인 고객 경험을 설계하는 AI : Local X</a:t>
            </a:r>
            <a:endParaRPr/>
          </a:p>
        </p:txBody>
      </p:sp>
      <p:sp>
        <p:nvSpPr>
          <p:cNvPr id="73" name="Google Shape;73;p15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유저 시뮬레이션</a:t>
            </a:r>
            <a:endParaRPr/>
          </a:p>
        </p:txBody>
      </p:sp>
      <p:sp>
        <p:nvSpPr>
          <p:cNvPr id="74" name="Google Shape;74;p15"/>
          <p:cNvSpPr txBox="1"/>
          <p:nvPr/>
        </p:nvSpPr>
        <p:spPr>
          <a:xfrm>
            <a:off x="345950" y="818165"/>
            <a:ext cx="8175000" cy="14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>
                <a:solidFill>
                  <a:schemeClr val="dk1"/>
                </a:solidFill>
              </a:rPr>
              <a:t>[Phase 2] 온보딩: “제가 사장님의 구글 맵 관리인이 될게요!”</a:t>
            </a:r>
            <a:br>
              <a:rPr lang="ko" sz="1000" b="1">
                <a:solidFill>
                  <a:schemeClr val="dk1"/>
                </a:solidFill>
              </a:rPr>
            </a:br>
            <a:r>
              <a:rPr lang="ko" sz="1000">
                <a:solidFill>
                  <a:schemeClr val="dk1"/>
                </a:solidFill>
              </a:rPr>
              <a:t>→ GBP(구글 비즈니스 프로필) 권한 획득을 통한 서비스 시작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ko" sz="1000" b="1">
                <a:solidFill>
                  <a:schemeClr val="dk1"/>
                </a:solidFill>
              </a:rPr>
            </a:br>
            <a:r>
              <a:rPr lang="ko" sz="1000" b="1">
                <a:solidFill>
                  <a:schemeClr val="dk1"/>
                </a:solidFill>
              </a:rPr>
              <a:t>글로컬엑스</a:t>
            </a:r>
            <a:r>
              <a:rPr lang="ko" sz="1000">
                <a:solidFill>
                  <a:schemeClr val="dk1"/>
                </a:solidFill>
              </a:rPr>
              <a:t>: “네! 제가 사장님 대신 구글 맵에 들어가서 오타도 고치고, 외국인들이 좋아하는 키워드(Gluten-free, Spicy level 등)를 팍팍 넣어드릴게요. 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>
                <a:solidFill>
                  <a:schemeClr val="dk1"/>
                </a:solidFill>
              </a:rPr>
              <a:t>                    지금 바로 [구글 계정 연결하기] 버튼을 눌러주시면 제가 OOO 가게 맞춤 ‘구글 맵 수술’ 들어갑니다!”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" sz="1000" b="1">
                <a:solidFill>
                  <a:schemeClr val="dk1"/>
                </a:solidFill>
              </a:rPr>
              <a:t>사장님</a:t>
            </a:r>
            <a:r>
              <a:rPr lang="ko" sz="1000">
                <a:solidFill>
                  <a:schemeClr val="dk1"/>
                </a:solidFill>
              </a:rPr>
              <a:t>: “그래, 전문가한테 맡겨야지. 여기 권한 줄 테니까 제대로 한번 바꿔줘.”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345950" y="2520390"/>
            <a:ext cx="8175000" cy="18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[Phase 3] 오프라인 메뉴판 리뉴얼 제안: “사장님, 혹시 가게 매장에 외국인 메뉴판이 배치되어 있나요?”</a:t>
            </a:r>
            <a:br>
              <a:rPr lang="ko" sz="1000" b="1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→ 오프라인 매장 내 외국인 고객 위한 빠른 가시적인 결과물 필요성 안내(기본 중요 사항)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“사장님 가게 정보를 참고해서 외국인이 좋아하는 키워드와 연결하여 GBP(구글 비즈니스 프로필)을 깔끔하게 정리했어요!</a:t>
            </a:r>
            <a:br>
              <a:rPr lang="ko" sz="1000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                    앞으로 외국인들에게 검색 노출이 증가할 것이고, 가게에 대한 설명을 쉽게 이해할 거에요!”</a:t>
            </a:r>
            <a:br>
              <a:rPr lang="ko" sz="1000" dirty="0">
                <a:solidFill>
                  <a:schemeClr val="dk1"/>
                </a:solidFill>
              </a:rPr>
            </a:br>
            <a:endParaRPr sz="5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dirty="0">
                <a:solidFill>
                  <a:schemeClr val="dk1"/>
                </a:solidFill>
              </a:rPr>
              <a:t>                   “그리고 매장에 방문했을 때 주문이 어렵지 않도록 오프라인 배치할 수 있는 외국인 전용 OOO 메뉴판 디자인도 만들었어요!</a:t>
            </a:r>
            <a:br>
              <a:rPr lang="ko" sz="1000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                    매장에 배치해놓으면, 방문한 외국인들이 ‘여기 외국인 많이 오는 곳인가봐’하며 생각할 수 있을 겁니다”</a:t>
            </a:r>
            <a:br>
              <a:rPr lang="ko" sz="1000" dirty="0">
                <a:solidFill>
                  <a:schemeClr val="dk1"/>
                </a:solidFill>
              </a:rPr>
            </a:br>
            <a:br>
              <a:rPr lang="ko" sz="1000" b="1" dirty="0">
                <a:solidFill>
                  <a:schemeClr val="dk1"/>
                </a:solidFill>
              </a:rPr>
            </a:br>
            <a:r>
              <a:rPr lang="ko" sz="1000" b="1" dirty="0">
                <a:solidFill>
                  <a:schemeClr val="dk1"/>
                </a:solidFill>
              </a:rPr>
              <a:t>사장님</a:t>
            </a:r>
            <a:r>
              <a:rPr lang="ko" sz="1000" dirty="0">
                <a:solidFill>
                  <a:schemeClr val="dk1"/>
                </a:solidFill>
              </a:rPr>
              <a:t>:  “우와, 하나를 부탁했는데 이렇게까지 도와준다고? 외국인 마케팅 고민이었는데 한번 맡겨봐야겠다”</a:t>
            </a:r>
            <a:endParaRPr sz="1000" dirty="0">
              <a:solidFill>
                <a:schemeClr val="dk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3386C4-0F9E-3A4B-BA3F-383C8D1D4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72" y="4390988"/>
            <a:ext cx="903484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en-US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백엔드로직</a:t>
            </a: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OAuth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2.0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Google Business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Profile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(GBP)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API를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연동하여 관리 권한을 안전하게 획득합니다.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SEO Data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Optimization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수집된 데이터를 바탕으로 외국인 검색 빈도가 높은 키워드(예: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Gluten-free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Spicy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level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를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추출하여 GBP 정보에 자동 반영합니다.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Generative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Design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(QR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Menu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수집된 메뉴 정보를 기반으로 QR 코드 기반의 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 다국어 디지털 메뉴판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을 즉시 생성합니다. 사장님이 수정 시 연동된 </a:t>
            </a:r>
            <a:endParaRPr kumimoji="0" lang="en-US" altLang="ko-K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모든 채널에 실시간 업데이트되는 동기화 로직이 핵심입니다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">
                <a:solidFill>
                  <a:schemeClr val="dk1"/>
                </a:solidFill>
              </a:rPr>
              <a:t>소상공인의 외국인 고객 경험을 설계하는 AI : Local X</a:t>
            </a:r>
            <a:endParaRPr/>
          </a:p>
        </p:txBody>
      </p:sp>
      <p:sp>
        <p:nvSpPr>
          <p:cNvPr id="81" name="Google Shape;81;p16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유저 시뮬레이션</a:t>
            </a:r>
            <a:endParaRPr/>
          </a:p>
        </p:txBody>
      </p:sp>
      <p:sp>
        <p:nvSpPr>
          <p:cNvPr id="82" name="Google Shape;82;p16"/>
          <p:cNvSpPr txBox="1"/>
          <p:nvPr/>
        </p:nvSpPr>
        <p:spPr>
          <a:xfrm>
            <a:off x="379625" y="779025"/>
            <a:ext cx="8175000" cy="18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>
                <a:solidFill>
                  <a:schemeClr val="dk1"/>
                </a:solidFill>
              </a:rPr>
              <a:t>[Phase 4] 브랜딩(유료 구독 전환 제안): “사장님, 경쟁사와 다른 우리만의 차별점으로 외국인들에게 어필하세요”</a:t>
            </a:r>
            <a:br>
              <a:rPr lang="ko" sz="1000" b="1">
                <a:solidFill>
                  <a:schemeClr val="dk1"/>
                </a:solidFill>
              </a:rPr>
            </a:br>
            <a:r>
              <a:rPr lang="ko" sz="1000">
                <a:solidFill>
                  <a:schemeClr val="dk1"/>
                </a:solidFill>
              </a:rPr>
              <a:t>→ 외국인들이 우리 가게를 와야만 하는 이유 정리하여 GBP(구글 비즈니스 프로필) 및 콘텐츠 전략 세팅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ko" sz="1000" b="1">
                <a:solidFill>
                  <a:schemeClr val="dk1"/>
                </a:solidFill>
              </a:rPr>
            </a:br>
            <a:r>
              <a:rPr lang="ko" sz="1000" b="1">
                <a:solidFill>
                  <a:schemeClr val="dk1"/>
                </a:solidFill>
              </a:rPr>
              <a:t>글로컬엑스</a:t>
            </a:r>
            <a:r>
              <a:rPr lang="ko" sz="1000">
                <a:solidFill>
                  <a:schemeClr val="dk1"/>
                </a:solidFill>
              </a:rPr>
              <a:t>: “사장님! 이전부터 외국인들이 한국에 방문하고 있어 외국인 마케팅은 기본이고, 브랜딩이 필수입니다! 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>
                <a:solidFill>
                  <a:schemeClr val="dk1"/>
                </a:solidFill>
              </a:rPr>
              <a:t>                    남들과 똑같이 광고하는 것이 아니라 외국인이 ‘우리 가게에 와야 하는 이유’를 잘 정리하여 영리하게 어필해야합니다!”</a:t>
            </a:r>
            <a:br>
              <a:rPr lang="ko" sz="1000">
                <a:solidFill>
                  <a:schemeClr val="dk1"/>
                </a:solidFill>
              </a:rPr>
            </a:br>
            <a:br>
              <a:rPr lang="ko" sz="500">
                <a:solidFill>
                  <a:schemeClr val="dk1"/>
                </a:solidFill>
              </a:rPr>
            </a:br>
            <a:r>
              <a:rPr lang="ko" sz="1000">
                <a:solidFill>
                  <a:schemeClr val="dk1"/>
                </a:solidFill>
              </a:rPr>
              <a:t>                    “글로컬엑스 스탠다드 OOO원만 결제하시면 우리 가게만의 차별화 및 슬로건 선정, 이에 따른 마케팅 전략 구축 및 쉽고 편한 제작, </a:t>
            </a:r>
            <a:br>
              <a:rPr lang="ko" sz="1000">
                <a:solidFill>
                  <a:schemeClr val="dk1"/>
                </a:solidFill>
              </a:rPr>
            </a:br>
            <a:r>
              <a:rPr lang="ko" sz="1000">
                <a:solidFill>
                  <a:schemeClr val="dk1"/>
                </a:solidFill>
              </a:rPr>
              <a:t>                     리뷰 관리까지 원스톱으로 활용할 수 있습니다”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>
                <a:solidFill>
                  <a:schemeClr val="dk1"/>
                </a:solidFill>
              </a:rPr>
              <a:t>사장님</a:t>
            </a:r>
            <a:r>
              <a:rPr lang="ko" sz="1000">
                <a:solidFill>
                  <a:schemeClr val="dk1"/>
                </a:solidFill>
              </a:rPr>
              <a:t>: “응! 안그래도 외국인 마케팅 해야지 생각만 했는데, 이번 기회에 제대로 시작해봐야겠어”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379625" y="2676724"/>
            <a:ext cx="8445876" cy="1865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[Phase 5] 브랜드 차별화 정립: “사장님, 앞으로 우리 가게의 차별점(강점)은 이겁니다!”</a:t>
            </a:r>
            <a:br>
              <a:rPr lang="ko" sz="1000" b="1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→ 외국인이 좋아하는 우리 가게 만의 매력 포인트를 찾아서 전체적인 포지셔닝을 진행함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ko" sz="1000" b="1" dirty="0">
                <a:solidFill>
                  <a:schemeClr val="dk1"/>
                </a:solidFill>
              </a:rPr>
            </a:b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“사장님 가게에 대해 설명하고 싶은 것이 있다면 다 말씀해주세요. </a:t>
            </a:r>
            <a:br>
              <a:rPr lang="ko" sz="1000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                   가게를 하게된 이유나, 가게 이름을 짓게된 스토리, 이 메뉴를 개발하게 된 계기 뭐든 좋습니다!”</a:t>
            </a:r>
            <a:br>
              <a:rPr lang="ko" sz="1000" dirty="0">
                <a:solidFill>
                  <a:schemeClr val="dk1"/>
                </a:solidFill>
              </a:rPr>
            </a:br>
            <a:endParaRPr sz="5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사장님</a:t>
            </a:r>
            <a:r>
              <a:rPr lang="ko" sz="1000" dirty="0">
                <a:solidFill>
                  <a:schemeClr val="dk1"/>
                </a:solidFill>
              </a:rPr>
              <a:t>:  “나는 이런 이유로 가게를 만들게 되었고, 그래서 가게 이름은 OOO야. 그리고 이 메뉴는 이렇게 나왔어. 또 ~~ ”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“사장님 가게는 다른 가게와 달리 이 메뉴가 정말 매력있는 것 같아요. 사장님의 스토리를 잘 묶어서 OOO가 만든 OOOOO라고 해서</a:t>
            </a:r>
            <a:br>
              <a:rPr lang="ko" sz="1000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                    키(key)메시지를 만들고 이에 대한 마케팅 전략과 컨셉 방향을 이렇게 잡았어요. 이제 콘텐츠를 만들어보시죠! ”</a:t>
            </a:r>
            <a:endParaRPr sz="1000" dirty="0">
              <a:solidFill>
                <a:schemeClr val="dk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4B38564-67F9-8E60-FC02-6899902F8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2" y="4542589"/>
            <a:ext cx="905087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en-US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백엔드로직</a:t>
            </a: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NLP-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based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Story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Extraction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사장님이 구어체로 입력한 가게의 스토리(창업 계기, 메뉴 개발 등)에서 핵심 키워드를 추출합니다.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Cultural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Context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Copywriting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추출된 키워드를 타겟 국가별(영어권,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중화권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등) 선호 니즈와 결합하여 브랜드 슬로건 및 마케팅 메시지를 자동 생성합니다.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Subscription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Management: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유료 구독(Standard 등) 전환 시 결제 API 연동 및 프리미엄 기능(전략 구축, 리뷰 관리) 접근 권한을 관리합니다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">
                <a:solidFill>
                  <a:schemeClr val="dk1"/>
                </a:solidFill>
              </a:rPr>
              <a:t>소상공인의 외국인 고객 경험을 설계하는 AI : Local X</a:t>
            </a:r>
            <a:endParaRPr/>
          </a:p>
        </p:txBody>
      </p:sp>
      <p:sp>
        <p:nvSpPr>
          <p:cNvPr id="89" name="Google Shape;89;p17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유저 시뮬레이션</a:t>
            </a:r>
            <a:endParaRPr/>
          </a:p>
        </p:txBody>
      </p:sp>
      <p:sp>
        <p:nvSpPr>
          <p:cNvPr id="90" name="Google Shape;90;p17"/>
          <p:cNvSpPr txBox="1"/>
          <p:nvPr/>
        </p:nvSpPr>
        <p:spPr>
          <a:xfrm>
            <a:off x="381910" y="869532"/>
            <a:ext cx="8175000" cy="14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>
                <a:solidFill>
                  <a:schemeClr val="dk1"/>
                </a:solidFill>
              </a:rPr>
              <a:t>[Phase 6] 콘텐츠 제작: “사장님, 사진 한 장만 있어도 콘텐츠를 만들어드려요!” (자동 보정 및 콘텐츠 기획, 채널 업로드)</a:t>
            </a:r>
            <a:endParaRPr sz="10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>
                <a:solidFill>
                  <a:schemeClr val="dk1"/>
                </a:solidFill>
              </a:rPr>
              <a:t>→ 브랜드 정립 및 마케팅 방향 설정이 되어 있기 때문에, 가게 내 소식이 있으면 자동적으로 콘텐츠화 가능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" sz="1000" b="1">
                <a:solidFill>
                  <a:schemeClr val="dk1"/>
                </a:solidFill>
              </a:rPr>
              <a:t>사장님</a:t>
            </a:r>
            <a:r>
              <a:rPr lang="ko" sz="1000">
                <a:solidFill>
                  <a:schemeClr val="dk1"/>
                </a:solidFill>
              </a:rPr>
              <a:t>: (주방에서 대충 찍은 김치찜 사진 전송) “오늘 신메뉴 김치찜 나왔는데, 이거 좀 홍보해줘. 사진이 좀 어둡게 나오긴 했네.”</a:t>
            </a:r>
            <a:endParaRPr sz="10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ko" sz="1000" b="1">
                <a:solidFill>
                  <a:schemeClr val="dk1"/>
                </a:solidFill>
              </a:rPr>
            </a:br>
            <a:r>
              <a:rPr lang="ko" sz="1000" b="1">
                <a:solidFill>
                  <a:schemeClr val="dk1"/>
                </a:solidFill>
              </a:rPr>
              <a:t>글로컬엑스</a:t>
            </a:r>
            <a:r>
              <a:rPr lang="ko" sz="1000">
                <a:solidFill>
                  <a:schemeClr val="dk1"/>
                </a:solidFill>
              </a:rPr>
              <a:t>: “걱정 마세요, 사장님! 제가 ‘맛깔나게’ 보정해서 외국인들이 환호할 만한 콘텐츠로 변신 시킬게요. 가게 브랜드 컨셉에 맞게</a:t>
            </a:r>
            <a:br>
              <a:rPr lang="ko" sz="1000">
                <a:solidFill>
                  <a:schemeClr val="dk1"/>
                </a:solidFill>
              </a:rPr>
            </a:br>
            <a:r>
              <a:rPr lang="ko" sz="1000">
                <a:solidFill>
                  <a:schemeClr val="dk1"/>
                </a:solidFill>
              </a:rPr>
              <a:t>                    ‘OOO 사장님이 만든’ 영어권(구글맵)에는 'Korean Comfort Food’로, 중화권에는 '밥도둑 김치찜' 컨셉으로 10분 뒤 발행 합니다!"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345950" y="2360739"/>
            <a:ext cx="8175000" cy="15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[Phase 7] 마케팅 데이터 피드백: “사장님, 이번 신메뉴가 외국인들에게 반응이 좋아요!”</a:t>
            </a: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dirty="0">
                <a:solidFill>
                  <a:schemeClr val="dk1"/>
                </a:solidFill>
              </a:rPr>
              <a:t>→ 채널에 업로드 된 콘텐츠 중에 외국인 유저 반응이 높은 데이터를 분석하여 추가 제안 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“사장님! 이번에 개발한 ‘김치찜’ 신메뉴가 영어권(구글맵)에서 특히 검색 노출과 클릭율이 증가하고 있어요! </a:t>
            </a:r>
            <a:br>
              <a:rPr lang="ko" sz="1000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                    우리 매장에서 ‘김치찜’을 더 잘 즐길 수 있는 방법’과 다른 메뉴와 결합한 ‘OOO 세트’ 메뉴를 기획했어요.</a:t>
            </a:r>
            <a:br>
              <a:rPr lang="ko" sz="1000" dirty="0">
                <a:solidFill>
                  <a:schemeClr val="dk1"/>
                </a:solidFill>
              </a:rPr>
            </a:br>
            <a:r>
              <a:rPr lang="ko" sz="1000" dirty="0">
                <a:solidFill>
                  <a:schemeClr val="dk1"/>
                </a:solidFill>
              </a:rPr>
              <a:t>                    이에 따른 콘텐츠도 만들어봤는데, 어떠신가요?”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사장님</a:t>
            </a:r>
            <a:r>
              <a:rPr lang="ko" sz="1000" dirty="0">
                <a:solidFill>
                  <a:schemeClr val="dk1"/>
                </a:solidFill>
              </a:rPr>
              <a:t>: “우와, 좋습니다! 이것도 업로드해서 마케팅해주세요”</a:t>
            </a:r>
            <a:endParaRPr sz="1000" dirty="0">
              <a:solidFill>
                <a:schemeClr val="dk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D613540-7F44-667E-8F11-C2313A488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4813"/>
            <a:ext cx="913904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en-US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백엔드로직</a:t>
            </a: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Enhancement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Processing: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사장님이 보낸 사진을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AI로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자동 보정(조명, 채도)하고, 음식 중심으로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크롭하여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고품질 홍보용 이미지로 변환합니다.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Predictive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Local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Analytics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주변 상권의 유동인구 데이터와 항공권/호텔 예약 트렌드를 분석하여 특정 국적 관광객 유입을 예측합니다.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Recommendation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Engine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예측된 데이터와 가게 메뉴를 매칭하여 최적의 이벤트(예: 대만 관광객 대상 에이드 증정)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를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기획하고 푸시 알림을 발송합니다.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Sentiment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Cultural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Analysis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다국어 리뷰를 감성 분석하여 문화적 불편 요소(예: 좌식 문화 당황, 맵기 조절 실패)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를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식별하고 서비스 개선안을 도출합니다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/>
        </p:nvSpPr>
        <p:spPr>
          <a:xfrm>
            <a:off x="2188725" y="378825"/>
            <a:ext cx="4799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">
                <a:solidFill>
                  <a:schemeClr val="dk1"/>
                </a:solidFill>
              </a:rPr>
              <a:t>소상공인의 외국인 고객 경험을 설계하는 AI : Local X</a:t>
            </a:r>
            <a:endParaRPr/>
          </a:p>
        </p:txBody>
      </p:sp>
      <p:sp>
        <p:nvSpPr>
          <p:cNvPr id="97" name="Google Shape;97;p18"/>
          <p:cNvSpPr/>
          <p:nvPr/>
        </p:nvSpPr>
        <p:spPr>
          <a:xfrm>
            <a:off x="345950" y="321625"/>
            <a:ext cx="1675200" cy="505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유저 시뮬레이션</a:t>
            </a:r>
            <a:endParaRPr/>
          </a:p>
        </p:txBody>
      </p:sp>
      <p:sp>
        <p:nvSpPr>
          <p:cNvPr id="98" name="Google Shape;98;p18"/>
          <p:cNvSpPr txBox="1"/>
          <p:nvPr/>
        </p:nvSpPr>
        <p:spPr>
          <a:xfrm>
            <a:off x="345950" y="926040"/>
            <a:ext cx="8175000" cy="15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[Phase 8] 데이터 기반 마케팅 역제안: “사장님, 이런 이벤트가 좋을 것 같아요!” (이벤트 기획 및 진행)</a:t>
            </a: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dirty="0">
                <a:solidFill>
                  <a:schemeClr val="dk1"/>
                </a:solidFill>
              </a:rPr>
              <a:t>→ 상권 데이터 분석 및 온라인 채널 트렌드 연계하여 시기적절한 이벤트 기획 및 제안 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“사장님, 이번 주말에 전포동에 대만 관광객 유입이 평소보다 30% 늘어날 것으로 데이터가 나와요!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dirty="0">
                <a:solidFill>
                  <a:schemeClr val="dk1"/>
                </a:solidFill>
              </a:rPr>
              <a:t>                    이번 주 금~일 동안 '대만 고객 선착순 10명 서비스 에이드' 이벤트를 구글맵 소식에 띄워보는 건 어떨까요?"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사장님</a:t>
            </a:r>
            <a:r>
              <a:rPr lang="ko" sz="1000" dirty="0">
                <a:solidFill>
                  <a:schemeClr val="dk1"/>
                </a:solidFill>
              </a:rPr>
              <a:t>: “오, 그래? 에이드 서비스는 어렵지 않지. 알아서 올려줘”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"좋습니다! '대만인을 환영하는 가게'라는 이미지를 심어줄 수 있도록 번역 포스터 이미지까지 생성해서 등록 완료했습니다.“</a:t>
            </a:r>
            <a:endParaRPr sz="1000" dirty="0">
              <a:solidFill>
                <a:schemeClr val="dk1"/>
              </a:solidFill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345950" y="2731015"/>
            <a:ext cx="8175000" cy="14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[Phase 9] 실시간 CS 및 리뷰 관리 : “사장님, 외국인이 이부분 불편해 하는 것 같아요!”</a:t>
            </a: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dirty="0">
                <a:solidFill>
                  <a:schemeClr val="dk1"/>
                </a:solidFill>
              </a:rPr>
              <a:t>→ 외국인 매장 방문객 리뷰를 분석하여 만족스러운 브랜드 경험을 위한 빠른 개선 제안 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글로컬엑스</a:t>
            </a:r>
            <a:r>
              <a:rPr lang="ko" sz="1000" dirty="0">
                <a:solidFill>
                  <a:schemeClr val="dk1"/>
                </a:solidFill>
              </a:rPr>
              <a:t>: “사장님, 최근 리뷰 내용을 분석해보니 ‘음식은 최고였지만, 신발을 벗고 들어가는 게 안내 되지 않아 당황했다’는 반응이 있어요.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" sz="1000" dirty="0">
                <a:solidFill>
                  <a:schemeClr val="dk1"/>
                </a:solidFill>
              </a:rPr>
              <a:t>                    악의적인 비난은 아니니 제가 정중하게 사과하고, '앞으로는 입구에 영어 안내문을 배치하겠다'고 답장할까요?"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 b="1" dirty="0">
                <a:solidFill>
                  <a:schemeClr val="dk1"/>
                </a:solidFill>
              </a:rPr>
              <a:t>사장님</a:t>
            </a:r>
            <a:r>
              <a:rPr lang="ko" sz="1000" dirty="0">
                <a:solidFill>
                  <a:schemeClr val="dk1"/>
                </a:solidFill>
              </a:rPr>
              <a:t>: “응, 그렇게 해줘. 나중에 안내문도 하나 만들어줘.”</a:t>
            </a:r>
            <a:endParaRPr sz="1000" dirty="0">
              <a:solidFill>
                <a:schemeClr val="dk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7C80C1-E7AA-B6FE-70E5-328D37A11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4813"/>
            <a:ext cx="913904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en-US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백엔드로직</a:t>
            </a:r>
            <a:endParaRPr kumimoji="0" lang="en-US" altLang="ko-K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Enhancement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Processing: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사장님이 보낸 사진을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AI로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자동 보정(조명, 채도)하고, 음식 중심으로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크롭하여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고품질 홍보용 이미지로 변환합니다.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Predictive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Local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Analytics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주변 상권의 유동인구 데이터와 항공권/호텔 예약 트렌드를 분석하여 특정 국적 관광객 유입을 예측합니다.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Recommendation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Engine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예측된 데이터와 가게 메뉴를 매칭하여 최적의 이벤트(예: 대만 관광객 대상 에이드 증정)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를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기획하고 푸시 알림을 발송합니다.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Sentiment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Cultural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Analysis</a:t>
            </a:r>
            <a:r>
              <a:rPr kumimoji="0" lang="ko-KR" altLang="ko-K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다국어 리뷰를 감성 분석하여 문화적 불편 요소(예: 좌식 문화 당황, 맵기 조절 실패)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를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식별하고 서비스 개선안을 도출합니다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4469</Words>
  <Application>Microsoft Office PowerPoint</Application>
  <PresentationFormat>화면 슬라이드 쇼(16:9)</PresentationFormat>
  <Paragraphs>302</Paragraphs>
  <Slides>23</Slides>
  <Notes>19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6" baseType="lpstr">
      <vt:lpstr>페이퍼로지 3 Light</vt:lpstr>
      <vt:lpstr>Arial</vt:lpstr>
      <vt:lpstr>Simple Light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kmkim</cp:lastModifiedBy>
  <cp:revision>3</cp:revision>
  <dcterms:modified xsi:type="dcterms:W3CDTF">2026-03-02T03:35:24Z</dcterms:modified>
</cp:coreProperties>
</file>